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5" r:id="rId3"/>
    <p:sldId id="269" r:id="rId4"/>
    <p:sldId id="272" r:id="rId5"/>
    <p:sldId id="260" r:id="rId6"/>
    <p:sldId id="26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5034" autoAdjust="0"/>
  </p:normalViewPr>
  <p:slideViewPr>
    <p:cSldViewPr snapToGrid="0">
      <p:cViewPr varScale="1">
        <p:scale>
          <a:sx n="82" d="100"/>
          <a:sy n="82" d="100"/>
        </p:scale>
        <p:origin x="16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3015-F7D1-4DD2-8D2F-0408BF359377}" type="datetimeFigureOut">
              <a:rPr lang="sv-SE" smtClean="0"/>
              <a:t>2023-02-09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22D1E-F506-4889-A65D-82E63CE3858D}" type="slidenum">
              <a:rPr lang="sv-SE" smtClean="0"/>
              <a:t>‹#›</a:t>
            </a:fld>
            <a:endParaRPr lang="sv-SE"/>
          </a:p>
        </p:txBody>
      </p:sp>
    </p:spTree>
    <p:extLst>
      <p:ext uri="{BB962C8B-B14F-4D97-AF65-F5344CB8AC3E}">
        <p14:creationId xmlns:p14="http://schemas.microsoft.com/office/powerpoint/2010/main" val="289415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nformationsverige.se/sv/jag-har-fatt-uppehallstillstand/att-arbeta-i-sverige.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rottsofferjouren.se/brottsofferstod/stod-pa-eget-sprak/" TargetMode="External"/><Relationship Id="rId4" Type="http://schemas.openxmlformats.org/officeDocument/2006/relationships/hyperlink" Target="https://www.informationsverige.se/sv/jag-har-fatt-uppehallstillstand/du-som-har-flytt-fran-kriget-i-ukraina.html"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är här för att prata om prostitution och människohandel, det gör vi på många olika sätt och platser i kommunen.</a:t>
            </a:r>
          </a:p>
          <a:p>
            <a:r>
              <a:rPr lang="sv-SE" dirty="0"/>
              <a:t>Sjätte jämställdhetspolitiska målet</a:t>
            </a:r>
          </a:p>
          <a:p>
            <a:pPr lvl="1"/>
            <a:r>
              <a:rPr lang="sv-SE" dirty="0"/>
              <a:t>Mäns våld mot kvinnor ska upphöra!</a:t>
            </a:r>
          </a:p>
          <a:p>
            <a:pPr lvl="1"/>
            <a:r>
              <a:rPr lang="sv-SE" dirty="0"/>
              <a:t>Prostitution och människohandel ingår i detta nationella mål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Definition av mäns våld mot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Våld är varje handling riktad mot en annan person, som genom denna handling skadar, smärtar, skrämmer eller kränker, får denna person att göra något mot sin vilja eller avstå från att göra något som den vill.” Per </a:t>
            </a:r>
            <a:r>
              <a:rPr kumimoji="0" lang="sv-SE" sz="1200" b="0" i="0" u="none" strike="noStrike" kern="1200" cap="none" spc="0" normalizeH="0" baseline="0" noProof="0" dirty="0" err="1">
                <a:ln>
                  <a:noFill/>
                </a:ln>
                <a:solidFill>
                  <a:srgbClr val="44546A"/>
                </a:solidFill>
                <a:effectLst/>
                <a:uLnTx/>
                <a:uFillTx/>
                <a:latin typeface="Calibri" panose="020F0502020204030204"/>
                <a:ea typeface="+mn-ea"/>
                <a:cs typeface="+mn-cs"/>
              </a:rPr>
              <a:t>Isdal</a:t>
            </a: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 Alternativ till våld</a:t>
            </a:r>
            <a:endParaRPr lang="sv-SE" dirty="0"/>
          </a:p>
          <a:p>
            <a:endParaRPr lang="sv-SE" b="1" dirty="0"/>
          </a:p>
          <a:p>
            <a:r>
              <a:rPr lang="sv-SE" b="1" dirty="0"/>
              <a:t>Adressera tydligt vad det handlar om: allmän info, inte för att det förekommer på boendet. Motarbeta ryktesspridning är viktigt att lyfta, visa pålitliga källor.</a:t>
            </a:r>
          </a:p>
        </p:txBody>
      </p:sp>
      <p:sp>
        <p:nvSpPr>
          <p:cNvPr id="4" name="Platshållare för bildnummer 3"/>
          <p:cNvSpPr>
            <a:spLocks noGrp="1"/>
          </p:cNvSpPr>
          <p:nvPr>
            <p:ph type="sldNum" sz="quarter" idx="5"/>
          </p:nvPr>
        </p:nvSpPr>
        <p:spPr/>
        <p:txBody>
          <a:bodyPr/>
          <a:lstStyle/>
          <a:p>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2</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3</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Arbetsrätt</a:t>
            </a:r>
          </a:p>
          <a:p>
            <a:r>
              <a:rPr lang="sv-SE" b="0" i="0" dirty="0">
                <a:solidFill>
                  <a:srgbClr val="1B1B1B"/>
                </a:solidFill>
                <a:effectLst/>
                <a:latin typeface="Roboto" panose="02000000000000000000" pitchFamily="2" charset="0"/>
              </a:rPr>
              <a:t>Som arbetstagare har man rätt till ett anställningsavtal, schysta arbetsomständigheter, lön och arbetstider. Informationsverige.se finns tillgänglig på olika språk, där man själv kan läsa om sina olika rättigheter och skyldigheter på olika språk, ukrainska under framtagning, dvs att inte all information är tillgänglig på det språket än, men stora delar. Finns på bl.a. engelska och ryska.</a:t>
            </a:r>
          </a:p>
          <a:p>
            <a:r>
              <a:rPr lang="sv-SE" b="0" i="0" dirty="0">
                <a:solidFill>
                  <a:srgbClr val="1B1B1B"/>
                </a:solidFill>
                <a:effectLst/>
                <a:latin typeface="Roboto" panose="02000000000000000000" pitchFamily="2" charset="0"/>
              </a:rPr>
              <a:t>Här kan du läsa information om att arbeta i Sverige. Du kan till exempel hitta information om hur du kan hitta ett arbete, hur du startar eget företag och hur den svenska arbetsmarknaden fungerar.</a:t>
            </a:r>
          </a:p>
          <a:p>
            <a:endParaRPr lang="sv-SE" b="0" i="0" dirty="0">
              <a:solidFill>
                <a:srgbClr val="1B1B1B"/>
              </a:solidFill>
              <a:effectLst/>
              <a:latin typeface="Roboto" panose="02000000000000000000" pitchFamily="2" charset="0"/>
            </a:endParaRPr>
          </a:p>
          <a:p>
            <a:r>
              <a:rPr lang="sv-SE" b="1" i="0" dirty="0">
                <a:solidFill>
                  <a:srgbClr val="1B1B1B"/>
                </a:solidFill>
                <a:effectLst/>
                <a:latin typeface="Roboto" panose="02000000000000000000" pitchFamily="2" charset="0"/>
              </a:rPr>
              <a:t>Migrationsrätt</a:t>
            </a:r>
          </a:p>
          <a:p>
            <a:pPr algn="l"/>
            <a:r>
              <a:rPr lang="sv-SE" b="0" i="0" dirty="0">
                <a:solidFill>
                  <a:srgbClr val="1B1B1B"/>
                </a:solidFill>
                <a:effectLst/>
                <a:latin typeface="Roboto" panose="02000000000000000000" pitchFamily="2" charset="0"/>
              </a:rPr>
              <a:t>På informationssverige.se finns information om dina rättigheter, sammanställd tillsammans med Migrationsverket. Här finns samlad information för dig som har flytt från kriget i Ukraina. Fler delar av webbplatsen kommer översättas till ukrainska inom kort.</a:t>
            </a:r>
          </a:p>
          <a:p>
            <a:pPr algn="l"/>
            <a:r>
              <a:rPr lang="sv-SE" b="0" i="0" dirty="0">
                <a:solidFill>
                  <a:srgbClr val="1B1B1B"/>
                </a:solidFill>
                <a:effectLst/>
                <a:latin typeface="Roboto" panose="02000000000000000000" pitchFamily="2" charset="0"/>
              </a:rPr>
              <a:t>Du som kommer till Sverige från Ukraina kan stanna upp till 90 dagar utan visum om du har ett biometriskt pass. För att du ska kunna arbeta och ditt barn ska kunna gå i skolan behöver du söka uppehållstillstånd hos Migrationsverket.</a:t>
            </a: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a:t>
            </a:r>
          </a:p>
          <a:p>
            <a:pPr algn="l"/>
            <a:r>
              <a:rPr lang="sv-SE" b="0" i="0" dirty="0">
                <a:solidFill>
                  <a:srgbClr val="1B1B1B"/>
                </a:solidFill>
                <a:effectLst/>
                <a:latin typeface="Roboto" panose="02000000000000000000" pitchFamily="2" charset="0"/>
              </a:rPr>
              <a:t>Är du utsatts att bli utnyttjad för sexuella ändamål eller på arbetsmarknaden, är detta aldrig ett skäl för att ditt uppehållstillstånd kan återkallas. För mer information om när ditt UT skulle kunna återkallas, exempelvis om du har lämnat oriktiga uppgifter till Migrationsverket, se https://www.migrationsverket.se/Privatpersoner/Skydd-enligt-massflyktsdirektivet/Efter-beslut-om-uppehallstillstand-enligt-massflyktsdirektivet.html. </a:t>
            </a:r>
            <a:r>
              <a:rPr lang="sv-SE" sz="1200" dirty="0"/>
              <a:t>Du kan </a:t>
            </a:r>
            <a:r>
              <a:rPr lang="sv-SE" sz="1200" dirty="0">
                <a:solidFill>
                  <a:srgbClr val="FF0000"/>
                </a:solidFill>
              </a:rPr>
              <a:t>alltid</a:t>
            </a:r>
            <a:r>
              <a:rPr lang="sv-SE" sz="1200" dirty="0"/>
              <a:t> vända dig till polis, socialtjänst och regionkoordinatorer för anmälan, stöd och hjälp och att det INTE kommer att riskera inskränkning av rätt till uppehälle, skydd, stöd, ekonomi etc. </a:t>
            </a:r>
            <a:endParaRPr lang="sv-SE" b="0" i="0" dirty="0">
              <a:solidFill>
                <a:srgbClr val="1B1B1B"/>
              </a:solidFill>
              <a:effectLst/>
              <a:latin typeface="Roboto" panose="02000000000000000000" pitchFamily="2" charset="0"/>
            </a:endParaRP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Brottsofferjouren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FFFFFF"/>
                </a:solidFill>
                <a:effectLst/>
                <a:latin typeface="Verdana" panose="020B0604030504040204" pitchFamily="34" charset="0"/>
              </a:rPr>
              <a:t>ger kostnadsfritt stöd till dig som är brottsutsatt, vittne eller anhörig.</a:t>
            </a:r>
            <a:r>
              <a:rPr lang="sv-SE" dirty="0"/>
              <a:t> Stöd på olika språk, bl.a. engelska och ryska. För närvarande ingen ukrainska. Gratis och anonym.</a:t>
            </a:r>
          </a:p>
          <a:p>
            <a:endParaRPr lang="sv-SE" dirty="0"/>
          </a:p>
          <a:p>
            <a:r>
              <a:rPr lang="sv-SE" dirty="0"/>
              <a:t>Arbetsrätt</a:t>
            </a:r>
          </a:p>
          <a:p>
            <a:pPr lvl="1"/>
            <a:r>
              <a:rPr lang="sv-SE" dirty="0"/>
              <a:t>Information om den svenska arbetsmarknaden och arbetstagarens rättigheter finns på </a:t>
            </a:r>
            <a:r>
              <a:rPr lang="sv-SE" dirty="0">
                <a:hlinkClick r:id="rId3"/>
              </a:rPr>
              <a:t>Arbetsmarknaden informationsverige.se</a:t>
            </a:r>
            <a:r>
              <a:rPr lang="sv-SE" dirty="0"/>
              <a:t> (på olika språk, ukrainska under framtagning)</a:t>
            </a:r>
          </a:p>
          <a:p>
            <a:r>
              <a:rPr lang="sv-SE" dirty="0"/>
              <a:t>Migrationsrätt</a:t>
            </a:r>
          </a:p>
          <a:p>
            <a:pPr lvl="1"/>
            <a:r>
              <a:rPr lang="sv-SE" dirty="0"/>
              <a:t>Information för dig som har flytt från Ukraina och dina rättigheter enligt massflyktsdirektivet finns på </a:t>
            </a:r>
            <a:r>
              <a:rPr lang="sv-SE" dirty="0">
                <a:hlinkClick r:id="rId4"/>
              </a:rPr>
              <a:t>Massflykt informationsverige.se</a:t>
            </a:r>
            <a:endParaRPr lang="sv-SE" dirty="0"/>
          </a:p>
          <a:p>
            <a:r>
              <a:rPr lang="sv-SE" dirty="0"/>
              <a:t>Brottsoffer</a:t>
            </a:r>
          </a:p>
          <a:p>
            <a:pPr lvl="1"/>
            <a:r>
              <a:rPr lang="sv-SE" dirty="0"/>
              <a:t>Aldrig återkallas uppehållstillstånd!</a:t>
            </a:r>
          </a:p>
          <a:p>
            <a:pPr lvl="1"/>
            <a:r>
              <a:rPr lang="sv-SE" dirty="0">
                <a:hlinkClick r:id="rId5"/>
              </a:rPr>
              <a:t>Brottsofferjouren.se</a:t>
            </a:r>
            <a:r>
              <a:rPr lang="sv-SE" dirty="0"/>
              <a:t>, stöd på olika språk, bl.a. engelska och ryska</a:t>
            </a:r>
          </a:p>
          <a:p>
            <a:pPr lvl="1"/>
            <a:r>
              <a:rPr lang="sv-SE" dirty="0"/>
              <a:t>Tel. 116 006</a:t>
            </a:r>
          </a:p>
          <a:p>
            <a:endParaRPr lang="sv-SE" dirty="0"/>
          </a:p>
        </p:txBody>
      </p:sp>
      <p:sp>
        <p:nvSpPr>
          <p:cNvPr id="4" name="Platshållare för bildnummer 3"/>
          <p:cNvSpPr>
            <a:spLocks noGrp="1"/>
          </p:cNvSpPr>
          <p:nvPr>
            <p:ph type="sldNum" sz="quarter" idx="5"/>
          </p:nvPr>
        </p:nvSpPr>
        <p:spPr/>
        <p:txBody>
          <a:bodyPr/>
          <a:lstStyle/>
          <a:p>
            <a:fld id="{67422D1E-F506-4889-A65D-82E63CE3858D}" type="slidenum">
              <a:rPr lang="sv-SE" smtClean="0"/>
              <a:t>4</a:t>
            </a:fld>
            <a:endParaRPr lang="sv-SE"/>
          </a:p>
        </p:txBody>
      </p:sp>
    </p:spTree>
    <p:extLst>
      <p:ext uri="{BB962C8B-B14F-4D97-AF65-F5344CB8AC3E}">
        <p14:creationId xmlns:p14="http://schemas.microsoft.com/office/powerpoint/2010/main" val="402813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5</a:t>
            </a:fld>
            <a:endParaRPr lang="sv-SE"/>
          </a:p>
        </p:txBody>
      </p:sp>
    </p:spTree>
    <p:extLst>
      <p:ext uri="{BB962C8B-B14F-4D97-AF65-F5344CB8AC3E}">
        <p14:creationId xmlns:p14="http://schemas.microsoft.com/office/powerpoint/2010/main" val="354796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endParaRPr lang="sv-SE" dirty="0"/>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6</a:t>
            </a:fld>
            <a:endParaRPr lang="sv-SE"/>
          </a:p>
        </p:txBody>
      </p:sp>
    </p:spTree>
    <p:extLst>
      <p:ext uri="{BB962C8B-B14F-4D97-AF65-F5344CB8AC3E}">
        <p14:creationId xmlns:p14="http://schemas.microsoft.com/office/powerpoint/2010/main" val="35074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788A9B-40DF-4755-9459-DAAECFDAD29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F224A2C-145E-4204-A9C9-8C2AEB7D5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82D5A19-FA17-4F37-8BBA-D2F6B45B3865}"/>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C2FEF9D2-701E-4B98-BF25-B722439F62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6F9FCE1-26C4-43EE-9F0B-D1A883D93B2B}"/>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62886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28A397-CFD1-485C-832A-5B5CEB33427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3A342AF-7B9F-4F85-A699-A104DC96E1D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5D3DB9-C5B2-4574-91DA-E04C53A3DF6E}"/>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395D0CFA-0434-4ADB-A79E-C182151ADB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7D7138-2D65-4180-83D8-B7F13076B56D}"/>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120912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C29F343-5D91-41E9-AE0C-B47DF590317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22E0C5D-CBCE-444C-BAF1-23A613692CD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B78B97A-11E8-497F-A987-F68CA8248B9A}"/>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B0D54F29-3500-49EC-993A-2E272E49ED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A0FB902-5128-4A8B-90B7-45E9116DEDD7}"/>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37016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Tree>
    <p:extLst>
      <p:ext uri="{BB962C8B-B14F-4D97-AF65-F5344CB8AC3E}">
        <p14:creationId xmlns:p14="http://schemas.microsoft.com/office/powerpoint/2010/main" val="2088251635"/>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948ED-B60D-4D1F-A84C-83F721C999C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66C4E05-6271-4821-BC5D-89AE2394FB3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107FCA8-84E8-4658-A2CE-30BCFE7552FB}"/>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4C9195CE-3A0A-46FD-BEF1-B355CFD360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0C411F5-D6C2-427E-A562-70033827F4FD}"/>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75365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390DB-96A5-4F52-A25A-216E4B9254A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88CA6C2-0DBC-4ECB-98CB-AE96142B9D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B959FD2-C15A-47B1-97C5-F4C6BA841575}"/>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196E7E21-9367-420B-9382-831B6EC1079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F4B85D-D437-4666-A7BF-F1CF08D1B382}"/>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5149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1B67BB-F73D-44F9-B31B-CA6DAF295CF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17C54C-A75F-4C16-A8E0-2B516F5455A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3468540-84F8-4B16-9E43-E41B7B10F49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EF08D53-B30A-4DA6-B5D0-4E0EAE11EBC8}"/>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6" name="Platshållare för sidfot 5">
            <a:extLst>
              <a:ext uri="{FF2B5EF4-FFF2-40B4-BE49-F238E27FC236}">
                <a16:creationId xmlns:a16="http://schemas.microsoft.com/office/drawing/2014/main" id="{49F641DC-F22E-4EDE-8AF4-73B8533BE8D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A7A7DE2-EAB7-49DF-B876-537ACF07DF04}"/>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2927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A52A1-6028-4D96-AD34-22F70F333D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451EDBA-DD21-4A52-B54B-AAC88AB7D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6C2ADCB-BEFB-49A9-8393-3FEB8FDB655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3540879-2C45-43F9-9527-F1CE95D2D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A89006F-52C0-4B48-A484-74282989874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B762A65-1452-400E-8A5C-6EBE6B842D63}"/>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8" name="Platshållare för sidfot 7">
            <a:extLst>
              <a:ext uri="{FF2B5EF4-FFF2-40B4-BE49-F238E27FC236}">
                <a16:creationId xmlns:a16="http://schemas.microsoft.com/office/drawing/2014/main" id="{73BCE2D2-4FBC-4A92-8D19-DB14B3509AB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C235E07-13F6-4EF1-88DE-8F762F851F8A}"/>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0209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24CA35-4C1E-46BF-9EC7-A2C8BAC5D00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AE5A266-C29B-441E-B0CF-2202E22389B8}"/>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4" name="Platshållare för sidfot 3">
            <a:extLst>
              <a:ext uri="{FF2B5EF4-FFF2-40B4-BE49-F238E27FC236}">
                <a16:creationId xmlns:a16="http://schemas.microsoft.com/office/drawing/2014/main" id="{F58D1E49-7603-4E12-9BA2-AF062C784A7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AEE8D3D-5384-4F4D-837F-69F6BEDC4B80}"/>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21481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8F2707F-B7BA-4133-8483-9801C84B4E4A}"/>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3" name="Platshållare för sidfot 2">
            <a:extLst>
              <a:ext uri="{FF2B5EF4-FFF2-40B4-BE49-F238E27FC236}">
                <a16:creationId xmlns:a16="http://schemas.microsoft.com/office/drawing/2014/main" id="{BDF4FE50-E902-467C-8708-4EB248A8779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88EA88E-7FA5-4898-ACBD-3A37DFC31EF6}"/>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6621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3EFE0-24C9-4B6F-A228-80B95662EC3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177853-530B-4B32-B651-818C0948E4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0A16AED-CC5F-495D-B580-095E2F6EE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270BCEF-BA6A-4EAB-9535-7AE82B2EF60E}"/>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6" name="Platshållare för sidfot 5">
            <a:extLst>
              <a:ext uri="{FF2B5EF4-FFF2-40B4-BE49-F238E27FC236}">
                <a16:creationId xmlns:a16="http://schemas.microsoft.com/office/drawing/2014/main" id="{87E94DEE-D9B6-4F78-BE06-B530C50A7B1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4D7B307-CDE1-4B36-A002-561FB32058CC}"/>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54852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5E0F2-13C3-4200-80F1-4C8A1B15E50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572AA07-1D13-4983-A78E-205A80075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C31EDA3-995C-4F17-A440-FE3B25C0E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6ADBCC8-13B9-4FC2-BF76-BD343464E759}"/>
              </a:ext>
            </a:extLst>
          </p:cNvPr>
          <p:cNvSpPr>
            <a:spLocks noGrp="1"/>
          </p:cNvSpPr>
          <p:nvPr>
            <p:ph type="dt" sz="half" idx="10"/>
          </p:nvPr>
        </p:nvSpPr>
        <p:spPr/>
        <p:txBody>
          <a:bodyPr/>
          <a:lstStyle/>
          <a:p>
            <a:fld id="{9315D045-B107-4FF5-91C1-5D4D8F0CD6A4}" type="datetimeFigureOut">
              <a:rPr lang="sv-SE" smtClean="0"/>
              <a:t>2023-02-09</a:t>
            </a:fld>
            <a:endParaRPr lang="sv-SE"/>
          </a:p>
        </p:txBody>
      </p:sp>
      <p:sp>
        <p:nvSpPr>
          <p:cNvPr id="6" name="Platshållare för sidfot 5">
            <a:extLst>
              <a:ext uri="{FF2B5EF4-FFF2-40B4-BE49-F238E27FC236}">
                <a16:creationId xmlns:a16="http://schemas.microsoft.com/office/drawing/2014/main" id="{B2BAD638-9681-4A66-8FBC-701DD4F6C4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51EAB5D-ECB3-4979-AE9D-DB6F2696FAF8}"/>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35689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69E8F23-F3A8-4BB6-BFFA-A8134CD3A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11FF5C-6C24-417F-94FA-8411D2775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C549BEB-446B-4D5D-9047-71BF51B5EA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5D045-B107-4FF5-91C1-5D4D8F0CD6A4}" type="datetimeFigureOut">
              <a:rPr lang="sv-SE" smtClean="0"/>
              <a:t>2023-02-09</a:t>
            </a:fld>
            <a:endParaRPr lang="sv-SE"/>
          </a:p>
        </p:txBody>
      </p:sp>
      <p:sp>
        <p:nvSpPr>
          <p:cNvPr id="5" name="Platshållare för sidfot 4">
            <a:extLst>
              <a:ext uri="{FF2B5EF4-FFF2-40B4-BE49-F238E27FC236}">
                <a16:creationId xmlns:a16="http://schemas.microsoft.com/office/drawing/2014/main" id="{F669069D-D4EB-49F6-B032-D6FC789B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D40A30E-1ADA-4F66-8361-B479B54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793C8-721A-4C4E-B676-787E4F9254ED}" type="slidenum">
              <a:rPr lang="sv-SE" smtClean="0"/>
              <a:t>‹#›</a:t>
            </a:fld>
            <a:endParaRPr lang="sv-SE"/>
          </a:p>
        </p:txBody>
      </p:sp>
    </p:spTree>
    <p:extLst>
      <p:ext uri="{BB962C8B-B14F-4D97-AF65-F5344CB8AC3E}">
        <p14:creationId xmlns:p14="http://schemas.microsoft.com/office/powerpoint/2010/main" val="26628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hyperlink" Target="https://jamstalldhetsmyndigheten.se/mans-vald-mot-kvinnor/prostitution-och-manniskohandel/stod-till-yrkesverksamma/till-dig-som-moter-personer-pa-flykt-fran-ukraina/" TargetMode="External"/><Relationship Id="rId3" Type="http://schemas.openxmlformats.org/officeDocument/2006/relationships/hyperlink" Target="https://goteborg.se/wps/portal/start/social--och-familjefragor/familj-barn-och-ungdom/mikamottagningen" TargetMode="External"/><Relationship Id="rId7" Type="http://schemas.openxmlformats.org/officeDocument/2006/relationships/hyperlink" Target="https://polisen.se/om-polisen/kontakt/tipsa-polisen/tipsa-polisen-via-webben/"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www.sac.se/" TargetMode="External"/><Relationship Id="rId5" Type="http://schemas.openxmlformats.org/officeDocument/2006/relationships/hyperlink" Target="http://www.fcfp.se/" TargetMode="External"/><Relationship Id="rId4" Type="http://schemas.openxmlformats.org/officeDocument/2006/relationships/hyperlink" Target="mailto:mikamottagningen@socialcentrum.goteborg.s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facebook.com/jamstalldhetsmyndigheten/posts/pfbid0TJRfP4Xbf2WGTij6CDnLjNNXM9MgeA3rJugQTmzinxPdt8qQfzHp9SMF696eiqNVl" TargetMode="External"/><Relationship Id="rId3" Type="http://schemas.openxmlformats.org/officeDocument/2006/relationships/hyperlink" Target="https://jamstalldhetsmyndigheten.se/swedish-gender-equality-agency/ukraine" TargetMode="External"/><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s://swedishgenderequalityagency.se/men-s-violence-against-women/prostitution-and-human-trafficking/before-you-go-information-in-ukrainian/"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p:txBody>
          <a:bodyPr/>
          <a:lstStyle/>
          <a:p>
            <a:r>
              <a:rPr lang="sv-SE" dirty="0">
                <a:highlight>
                  <a:srgbClr val="FFFF00"/>
                </a:highlight>
              </a:rPr>
              <a:t>Vilka vi är</a:t>
            </a:r>
          </a:p>
          <a:p>
            <a:r>
              <a:rPr lang="sv-SE" dirty="0"/>
              <a:t>Prostitution och människohandel: att tigga, stjäla, langa, bli bortgift, sälja sexuella tjänster, utnyttjas på arbetsplatsen eller i hushållsarbete</a:t>
            </a:r>
          </a:p>
          <a:p>
            <a:r>
              <a:rPr lang="sv-SE" dirty="0"/>
              <a:t>Mäns våld mot kvinnor ska upphöra!</a:t>
            </a:r>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a:normAutofit fontScale="92500" lnSpcReduction="10000"/>
          </a:bodyPr>
          <a:lstStyle/>
          <a:p>
            <a:r>
              <a:rPr lang="sv-SE" dirty="0"/>
              <a:t>Välkommen</a:t>
            </a:r>
          </a:p>
          <a:p>
            <a:endParaRPr lang="sv-SE" dirty="0"/>
          </a:p>
        </p:txBody>
      </p:sp>
    </p:spTree>
    <p:extLst>
      <p:ext uri="{BB962C8B-B14F-4D97-AF65-F5344CB8AC3E}">
        <p14:creationId xmlns:p14="http://schemas.microsoft.com/office/powerpoint/2010/main" val="148545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1322168" y="2219022"/>
            <a:ext cx="9109075" cy="3378038"/>
          </a:xfrm>
        </p:spPr>
        <p:txBody>
          <a:bodyPr>
            <a:normAutofit fontScale="62500" lnSpcReduction="20000"/>
          </a:bodyPr>
          <a:lstStyle/>
          <a:p>
            <a:r>
              <a:rPr lang="en-US" dirty="0"/>
              <a:t>Kan </a:t>
            </a:r>
            <a:r>
              <a:rPr lang="en-US" dirty="0" err="1"/>
              <a:t>någon</a:t>
            </a:r>
            <a:r>
              <a:rPr lang="en-US" dirty="0"/>
              <a:t> ha </a:t>
            </a:r>
            <a:r>
              <a:rPr lang="en-US" dirty="0" err="1"/>
              <a:t>tagit</a:t>
            </a:r>
            <a:r>
              <a:rPr lang="en-US" dirty="0"/>
              <a:t> hand om </a:t>
            </a:r>
            <a:r>
              <a:rPr lang="en-US" dirty="0" err="1"/>
              <a:t>dina</a:t>
            </a:r>
            <a:r>
              <a:rPr lang="en-US" dirty="0"/>
              <a:t> ID-</a:t>
            </a:r>
            <a:r>
              <a:rPr lang="en-US" dirty="0" err="1"/>
              <a:t>handlingar</a:t>
            </a:r>
            <a:endParaRPr lang="en-US" dirty="0"/>
          </a:p>
          <a:p>
            <a:r>
              <a:rPr lang="en-US" dirty="0" err="1"/>
              <a:t>Tvingar</a:t>
            </a:r>
            <a:r>
              <a:rPr lang="en-US" dirty="0"/>
              <a:t> dig till </a:t>
            </a:r>
            <a:r>
              <a:rPr lang="en-US" dirty="0" err="1"/>
              <a:t>att</a:t>
            </a:r>
            <a:r>
              <a:rPr lang="en-US" dirty="0"/>
              <a:t> </a:t>
            </a:r>
            <a:r>
              <a:rPr lang="en-US" dirty="0" err="1"/>
              <a:t>utföra</a:t>
            </a:r>
            <a:r>
              <a:rPr lang="en-US" dirty="0"/>
              <a:t> </a:t>
            </a:r>
            <a:r>
              <a:rPr lang="en-US" dirty="0" err="1"/>
              <a:t>sexuella</a:t>
            </a:r>
            <a:r>
              <a:rPr lang="en-US" dirty="0"/>
              <a:t> </a:t>
            </a:r>
            <a:r>
              <a:rPr lang="en-US" dirty="0" err="1"/>
              <a:t>handlingar</a:t>
            </a:r>
            <a:r>
              <a:rPr lang="en-US" dirty="0"/>
              <a:t> mot din </a:t>
            </a:r>
            <a:r>
              <a:rPr lang="en-US" dirty="0" err="1"/>
              <a:t>vilja</a:t>
            </a:r>
            <a:endParaRPr lang="en-US" dirty="0"/>
          </a:p>
          <a:p>
            <a:r>
              <a:rPr lang="en-US" dirty="0" err="1"/>
              <a:t>Tvingar</a:t>
            </a:r>
            <a:r>
              <a:rPr lang="en-US" dirty="0"/>
              <a:t> dig till långa arbetsdagar, alla </a:t>
            </a:r>
            <a:r>
              <a:rPr lang="en-US" dirty="0" err="1"/>
              <a:t>dagar</a:t>
            </a:r>
            <a:r>
              <a:rPr lang="en-US" dirty="0"/>
              <a:t> i veckan mot låg eller ingen lön</a:t>
            </a:r>
          </a:p>
          <a:p>
            <a:r>
              <a:rPr lang="en-US" dirty="0"/>
              <a:t>Ger dig felaktig information om dina </a:t>
            </a:r>
            <a:r>
              <a:rPr lang="en-US" dirty="0" err="1"/>
              <a:t>rättigheter</a:t>
            </a:r>
            <a:r>
              <a:rPr lang="en-US" dirty="0"/>
              <a:t> i Sverige</a:t>
            </a:r>
          </a:p>
          <a:p>
            <a:r>
              <a:rPr lang="en-US" dirty="0" err="1"/>
              <a:t>Någon</a:t>
            </a:r>
            <a:r>
              <a:rPr lang="en-US" dirty="0"/>
              <a:t> </a:t>
            </a:r>
            <a:r>
              <a:rPr lang="en-US" dirty="0" err="1"/>
              <a:t>erbjuder</a:t>
            </a:r>
            <a:r>
              <a:rPr lang="en-US" dirty="0"/>
              <a:t> dig </a:t>
            </a:r>
            <a:r>
              <a:rPr lang="en-US" dirty="0" err="1"/>
              <a:t>boende</a:t>
            </a:r>
            <a:r>
              <a:rPr lang="en-US" dirty="0"/>
              <a:t> i </a:t>
            </a:r>
            <a:r>
              <a:rPr lang="en-US" dirty="0" err="1"/>
              <a:t>utbyte</a:t>
            </a:r>
            <a:r>
              <a:rPr lang="en-US" dirty="0"/>
              <a:t> av </a:t>
            </a:r>
            <a:r>
              <a:rPr lang="en-US" dirty="0" err="1"/>
              <a:t>arbete</a:t>
            </a:r>
            <a:r>
              <a:rPr lang="en-US" dirty="0"/>
              <a:t> </a:t>
            </a:r>
            <a:r>
              <a:rPr lang="en-US" dirty="0" err="1"/>
              <a:t>eller</a:t>
            </a:r>
            <a:r>
              <a:rPr lang="en-US" dirty="0"/>
              <a:t> </a:t>
            </a:r>
            <a:r>
              <a:rPr lang="en-US" dirty="0" err="1"/>
              <a:t>andra</a:t>
            </a:r>
            <a:r>
              <a:rPr lang="en-US" dirty="0"/>
              <a:t> </a:t>
            </a:r>
            <a:r>
              <a:rPr lang="en-US" dirty="0" err="1"/>
              <a:t>dokument</a:t>
            </a:r>
            <a:r>
              <a:rPr lang="en-US" dirty="0"/>
              <a:t> </a:t>
            </a:r>
            <a:r>
              <a:rPr lang="en-US" dirty="0" err="1"/>
              <a:t>så</a:t>
            </a:r>
            <a:r>
              <a:rPr lang="en-US" dirty="0"/>
              <a:t> </a:t>
            </a:r>
            <a:r>
              <a:rPr lang="en-US" dirty="0" err="1"/>
              <a:t>som</a:t>
            </a:r>
            <a:r>
              <a:rPr lang="en-US" dirty="0"/>
              <a:t> </a:t>
            </a:r>
            <a:r>
              <a:rPr lang="en-US" dirty="0" err="1"/>
              <a:t>uppehållstillstånd</a:t>
            </a:r>
            <a:endParaRPr lang="en-US" dirty="0"/>
          </a:p>
          <a:p>
            <a:r>
              <a:rPr lang="en-US" dirty="0"/>
              <a:t>Din chef ger dig </a:t>
            </a:r>
            <a:r>
              <a:rPr lang="sv-SE" dirty="0">
                <a:ea typeface="+mn-lt"/>
                <a:cs typeface="+mn-lt"/>
              </a:rPr>
              <a:t>oklar information kring lön, ledigheter och arbetsmiljö/säkerhet</a:t>
            </a:r>
            <a:endParaRPr lang="en-US" dirty="0"/>
          </a:p>
          <a:p>
            <a:r>
              <a:rPr lang="en-US" dirty="0" err="1"/>
              <a:t>Någon</a:t>
            </a:r>
            <a:r>
              <a:rPr lang="en-US" dirty="0"/>
              <a:t> </a:t>
            </a:r>
            <a:r>
              <a:rPr lang="en-US" dirty="0" err="1"/>
              <a:t>insisterar</a:t>
            </a:r>
            <a:r>
              <a:rPr lang="en-US" dirty="0"/>
              <a:t> </a:t>
            </a:r>
            <a:r>
              <a:rPr lang="en-US" dirty="0" err="1"/>
              <a:t>på</a:t>
            </a:r>
            <a:r>
              <a:rPr lang="en-US" dirty="0"/>
              <a:t> att följa med när du söker stöd eller vård, trots att du inte vill detta</a:t>
            </a:r>
          </a:p>
          <a:p>
            <a:r>
              <a:rPr lang="en-US" dirty="0"/>
              <a:t>Hotar dig </a:t>
            </a:r>
            <a:r>
              <a:rPr lang="en-US" dirty="0" err="1"/>
              <a:t>eller</a:t>
            </a:r>
            <a:r>
              <a:rPr lang="en-US" dirty="0"/>
              <a:t> </a:t>
            </a:r>
            <a:r>
              <a:rPr lang="en-US" dirty="0" err="1"/>
              <a:t>en</a:t>
            </a:r>
            <a:r>
              <a:rPr lang="en-US" dirty="0"/>
              <a:t> närstående</a:t>
            </a:r>
          </a:p>
          <a:p>
            <a:r>
              <a:rPr lang="en-US" dirty="0"/>
              <a:t>Berättar för dig att du har en skuld att återbetala som du inte riktigt förstår dig </a:t>
            </a:r>
            <a:r>
              <a:rPr lang="en-US" dirty="0" err="1"/>
              <a:t>på</a:t>
            </a:r>
            <a:endParaRPr lang="en-US" dirty="0"/>
          </a:p>
        </p:txBody>
      </p:sp>
      <p:sp>
        <p:nvSpPr>
          <p:cNvPr id="6" name="Platshållare för text 2">
            <a:extLst>
              <a:ext uri="{FF2B5EF4-FFF2-40B4-BE49-F238E27FC236}">
                <a16:creationId xmlns:a16="http://schemas.microsoft.com/office/drawing/2014/main" id="{0A62F5CA-533C-4262-BA5D-3FCD0175A2D0}"/>
              </a:ext>
            </a:extLst>
          </p:cNvPr>
          <p:cNvSpPr txBox="1">
            <a:spLocks/>
          </p:cNvSpPr>
          <p:nvPr/>
        </p:nvSpPr>
        <p:spPr>
          <a:xfrm>
            <a:off x="1322168" y="1260940"/>
            <a:ext cx="6142011" cy="646331"/>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Om jag själv eller någon i min omgivning är utsatt:</a:t>
            </a:r>
          </a:p>
        </p:txBody>
      </p:sp>
    </p:spTree>
    <p:extLst>
      <p:ext uri="{BB962C8B-B14F-4D97-AF65-F5344CB8AC3E}">
        <p14:creationId xmlns:p14="http://schemas.microsoft.com/office/powerpoint/2010/main" val="60944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p:txBody>
          <a:bodyPr>
            <a:normAutofit fontScale="77500" lnSpcReduction="20000"/>
          </a:bodyPr>
          <a:lstStyle/>
          <a:p>
            <a:r>
              <a:rPr lang="sv-SE" dirty="0">
                <a:ea typeface="+mn-lt"/>
                <a:cs typeface="+mn-lt"/>
              </a:rPr>
              <a:t>Personen försvinner för att arbeta långa dagar, ibland alla dagar i veckan</a:t>
            </a:r>
            <a:endParaRPr lang="sv-SE" dirty="0"/>
          </a:p>
          <a:p>
            <a:r>
              <a:rPr lang="sv-SE" dirty="0">
                <a:ea typeface="+mn-lt"/>
                <a:cs typeface="+mn-lt"/>
              </a:rPr>
              <a:t>Kommer i sällskap av någon som också för deras talan</a:t>
            </a:r>
            <a:endParaRPr lang="sv-SE" dirty="0"/>
          </a:p>
          <a:p>
            <a:r>
              <a:rPr lang="sv-SE" dirty="0"/>
              <a:t>Ser välklädd ut och har mycket pengar utan att ha en förklaring till var pengarna kommer ifrån </a:t>
            </a:r>
          </a:p>
          <a:p>
            <a:r>
              <a:rPr lang="sv-SE" dirty="0"/>
              <a:t>Verkar styrd av någon som ringer personen ofta </a:t>
            </a:r>
          </a:p>
          <a:p>
            <a:r>
              <a:rPr lang="sv-SE" dirty="0">
                <a:ea typeface="+mn-lt"/>
                <a:cs typeface="+mn-lt"/>
              </a:rPr>
              <a:t>Du ser ingen klar relation mellan en vuxen och ett barn eller mellan partners</a:t>
            </a:r>
          </a:p>
          <a:p>
            <a:r>
              <a:rPr lang="sv-SE" dirty="0"/>
              <a:t>Försvinner konstiga och längre tider från boendet utan förklaring</a:t>
            </a:r>
          </a:p>
          <a:p>
            <a:r>
              <a:rPr lang="sv-SE" dirty="0">
                <a:ea typeface="+mn-lt"/>
                <a:cs typeface="+mn-lt"/>
              </a:rPr>
              <a:t>Blir upphämtad på boendet av personer du inte känner igen</a:t>
            </a:r>
            <a:endParaRPr lang="sv-SE" dirty="0"/>
          </a:p>
          <a:p>
            <a:endParaRPr lang="sv-SE" dirty="0"/>
          </a:p>
          <a:p>
            <a:endParaRPr lang="sv-SE"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1308099" y="1117584"/>
            <a:ext cx="8766630" cy="646331"/>
          </a:xfrm>
        </p:spPr>
        <p:txBody>
          <a:bodyPr>
            <a:normAutofit fontScale="70000" lnSpcReduction="20000"/>
          </a:bodyPr>
          <a:lstStyle/>
          <a:p>
            <a:r>
              <a:rPr lang="sv-SE" dirty="0"/>
              <a:t>Tecken på att någon i din omgivning är utsatt</a:t>
            </a:r>
          </a:p>
          <a:p>
            <a:endParaRPr lang="sv-SE" dirty="0"/>
          </a:p>
        </p:txBody>
      </p:sp>
    </p:spTree>
    <p:extLst>
      <p:ext uri="{BB962C8B-B14F-4D97-AF65-F5344CB8AC3E}">
        <p14:creationId xmlns:p14="http://schemas.microsoft.com/office/powerpoint/2010/main" val="7371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p:txBody>
          <a:bodyPr>
            <a:normAutofit fontScale="92500" lnSpcReduction="20000"/>
          </a:bodyPr>
          <a:lstStyle/>
          <a:p>
            <a:pPr marL="229870" indent="-229870"/>
            <a:r>
              <a:rPr lang="sv-SE" sz="2800" dirty="0">
                <a:cs typeface="Arial" panose="020B0604020202020204"/>
              </a:rPr>
              <a:t>Var uppmärksam på vad som händer runt boendet (tex bilar och folk som uppehåller sig i närheten)</a:t>
            </a:r>
          </a:p>
          <a:p>
            <a:pPr marL="229870" indent="-229870"/>
            <a:r>
              <a:rPr lang="sv-SE" dirty="0">
                <a:ea typeface="+mn-lt"/>
                <a:cs typeface="+mn-lt"/>
              </a:rPr>
              <a:t>Okända/obehöriga personer ”hovrar” kring boendet och försöker skapa kontakt med potentiella offer</a:t>
            </a:r>
            <a:endParaRPr lang="sv-SE" sz="2800" dirty="0">
              <a:cs typeface="Arial" panose="020B0604020202020204"/>
            </a:endParaRPr>
          </a:p>
          <a:p>
            <a:pPr marL="229870" indent="-229870"/>
            <a:r>
              <a:rPr lang="sv-SE" sz="2800" dirty="0">
                <a:cs typeface="Arial" panose="020B0604020202020204"/>
              </a:rPr>
              <a:t>Hjälp personen till att hitta rätt information om rättigheter i Sverige</a:t>
            </a:r>
          </a:p>
          <a:p>
            <a:pPr marL="229870" indent="-229870"/>
            <a:r>
              <a:rPr lang="sv-SE" sz="2800" dirty="0">
                <a:ea typeface="+mn-lt"/>
                <a:cs typeface="+mn-lt"/>
              </a:rPr>
              <a:t>Lyssna</a:t>
            </a:r>
            <a:r>
              <a:rPr lang="sv-SE" sz="2800" dirty="0">
                <a:cs typeface="Arial" panose="020B0604020202020204"/>
              </a:rPr>
              <a:t> på din magkänsla! Vid oro, ställ frågor till den det gäller ex. om arbete eller mående</a:t>
            </a:r>
            <a:endParaRPr lang="sv-SE" dirty="0">
              <a:cs typeface="Arial" panose="020B0604020202020204"/>
            </a:endParaRPr>
          </a:p>
          <a:p>
            <a:pPr marL="229870" indent="-229870"/>
            <a:r>
              <a:rPr lang="sv-SE" sz="2800" dirty="0">
                <a:cs typeface="Arial" panose="020B0604020202020204"/>
              </a:rPr>
              <a:t>Ta kontakt med någon </a:t>
            </a:r>
            <a:r>
              <a:rPr lang="sv-SE" dirty="0">
                <a:cs typeface="Arial" panose="020B0604020202020204"/>
              </a:rPr>
              <a:t>du litar på</a:t>
            </a:r>
            <a:endParaRPr lang="sv-SE" sz="28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p:txBody>
          <a:bodyPr>
            <a:normAutofit fontScale="47500" lnSpcReduction="20000"/>
          </a:bodyPr>
          <a:lstStyle/>
          <a:p>
            <a:r>
              <a:rPr lang="sv-SE" dirty="0"/>
              <a:t>Hur kan jag upptäcka prostitution och människohandel i min omgivning?</a:t>
            </a:r>
          </a:p>
        </p:txBody>
      </p:sp>
    </p:spTree>
    <p:extLst>
      <p:ext uri="{BB962C8B-B14F-4D97-AF65-F5344CB8AC3E}">
        <p14:creationId xmlns:p14="http://schemas.microsoft.com/office/powerpoint/2010/main" val="31871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p:txBody>
          <a:bodyPr>
            <a:normAutofit fontScale="47500" lnSpcReduction="20000"/>
          </a:bodyPr>
          <a:lstStyle/>
          <a:p>
            <a:r>
              <a:rPr lang="sv-SE" dirty="0"/>
              <a:t>Nationella Kvinnofridslinjen (på olika språk) </a:t>
            </a:r>
          </a:p>
          <a:p>
            <a:pPr lvl="1"/>
            <a:r>
              <a:rPr lang="sv-SE" dirty="0"/>
              <a:t>+46 20 – 50 50 50</a:t>
            </a:r>
          </a:p>
          <a:p>
            <a:pPr lvl="1"/>
            <a:r>
              <a:rPr lang="sv-SE" dirty="0"/>
              <a:t>Anonym, gratis, 24/7</a:t>
            </a:r>
          </a:p>
          <a:p>
            <a:r>
              <a:rPr lang="sv-SE" dirty="0"/>
              <a:t>Mika-mottagningen Göteborg, stöd utsatta för prostitution</a:t>
            </a:r>
          </a:p>
          <a:p>
            <a:pPr lvl="1"/>
            <a:r>
              <a:rPr lang="sv-SE" dirty="0"/>
              <a:t>+46 20 - 32 73 28 </a:t>
            </a:r>
          </a:p>
          <a:p>
            <a:pPr lvl="1"/>
            <a:r>
              <a:rPr lang="sv-SE" dirty="0">
                <a:hlinkClick r:id="rId3"/>
              </a:rPr>
              <a:t>via webben </a:t>
            </a:r>
            <a:r>
              <a:rPr lang="sv-SE" dirty="0"/>
              <a:t>(goteborg.se)</a:t>
            </a:r>
          </a:p>
          <a:p>
            <a:pPr lvl="1"/>
            <a:r>
              <a:rPr lang="sv-SE" dirty="0">
                <a:hlinkClick r:id="rId4"/>
              </a:rPr>
              <a:t>mikamottagningen@socialcentrum.goteborg.se</a:t>
            </a:r>
            <a:endParaRPr lang="sv-SE" dirty="0"/>
          </a:p>
          <a:p>
            <a:r>
              <a:rPr lang="sv-SE" dirty="0"/>
              <a:t>Kvinnojour i din kommun</a:t>
            </a:r>
          </a:p>
          <a:p>
            <a:r>
              <a:rPr lang="sv-SE" dirty="0"/>
              <a:t>Fackförbund</a:t>
            </a:r>
          </a:p>
          <a:p>
            <a:pPr lvl="1"/>
            <a:r>
              <a:rPr lang="sv-SE" dirty="0"/>
              <a:t>Oschysta arbetsvillkor oavsett medlemskap eller anställningsform</a:t>
            </a:r>
          </a:p>
          <a:p>
            <a:pPr lvl="1"/>
            <a:r>
              <a:rPr lang="sv-SE" dirty="0"/>
              <a:t>Fackligt center för papperslösa: </a:t>
            </a:r>
            <a:r>
              <a:rPr lang="sv-SE" dirty="0">
                <a:hlinkClick r:id="rId5"/>
              </a:rPr>
              <a:t>www.fcfp.se</a:t>
            </a:r>
            <a:r>
              <a:rPr lang="sv-SE" dirty="0"/>
              <a:t> Erbjuder hjälp med arbetsrättsliga frågor. </a:t>
            </a:r>
          </a:p>
          <a:p>
            <a:pPr lvl="1"/>
            <a:r>
              <a:rPr lang="sv-SE" dirty="0"/>
              <a:t>SAC-Syndikalisterna: </a:t>
            </a:r>
            <a:r>
              <a:rPr lang="sv-SE" dirty="0">
                <a:hlinkClick r:id="rId6"/>
              </a:rPr>
              <a:t>www.sac.se</a:t>
            </a:r>
            <a:r>
              <a:rPr lang="sv-SE" dirty="0"/>
              <a:t>. Erbjuder hjälp i arbetsrättsliga frågor</a:t>
            </a:r>
          </a:p>
          <a:p>
            <a:r>
              <a:rPr lang="sv-SE" dirty="0"/>
              <a:t>Tips om förekomsten av prostitution, människohandel kan alltid lämnas till Polisen</a:t>
            </a:r>
            <a:endParaRPr lang="sv-SE" sz="1600" dirty="0">
              <a:solidFill>
                <a:srgbClr val="0070C0"/>
              </a:solidFill>
            </a:endParaRPr>
          </a:p>
          <a:p>
            <a:pPr lvl="1"/>
            <a:r>
              <a:rPr lang="sv-SE" dirty="0"/>
              <a:t>Tipsa via +46 77 114 14 00 (eller 114 14 från svensk mobil)</a:t>
            </a:r>
          </a:p>
          <a:p>
            <a:pPr lvl="1"/>
            <a:r>
              <a:rPr lang="sv-SE" dirty="0"/>
              <a:t>Via </a:t>
            </a:r>
            <a:r>
              <a:rPr lang="sv-SE" dirty="0">
                <a:hlinkClick r:id="rId7"/>
              </a:rPr>
              <a:t>webbformulär</a:t>
            </a:r>
            <a:endParaRPr lang="sv-SE" dirty="0"/>
          </a:p>
          <a:p>
            <a:r>
              <a:rPr lang="sv-SE" dirty="0"/>
              <a:t>Se Jämställdhetsmyndigheten för fler aktörer (</a:t>
            </a:r>
            <a:r>
              <a:rPr lang="sv-SE" dirty="0">
                <a:hlinkClick r:id="rId8"/>
              </a:rPr>
              <a:t>jämy.se </a:t>
            </a:r>
            <a:r>
              <a:rPr lang="sv-SE" dirty="0"/>
              <a:t>stycket ”hänvisa vidare”)</a:t>
            </a:r>
          </a:p>
          <a:p>
            <a:pPr lvl="1"/>
            <a:endParaRPr lang="sv-SE" dirty="0"/>
          </a:p>
          <a:p>
            <a:pPr lvl="1"/>
            <a:endParaRPr lang="sv-SE" dirty="0"/>
          </a:p>
          <a:p>
            <a:endParaRPr lang="sv-SE"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p:txBody>
          <a:bodyPr>
            <a:normAutofit fontScale="92500" lnSpcReduction="10000"/>
          </a:bodyPr>
          <a:lstStyle/>
          <a:p>
            <a:r>
              <a:rPr lang="sv-SE" dirty="0"/>
              <a:t>Vem mer kan hjälpa till?</a:t>
            </a:r>
          </a:p>
        </p:txBody>
      </p:sp>
    </p:spTree>
    <p:extLst>
      <p:ext uri="{BB962C8B-B14F-4D97-AF65-F5344CB8AC3E}">
        <p14:creationId xmlns:p14="http://schemas.microsoft.com/office/powerpoint/2010/main" val="195198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hlinkClick r:id="rId3"/>
            <a:extLst>
              <a:ext uri="{FF2B5EF4-FFF2-40B4-BE49-F238E27FC236}">
                <a16:creationId xmlns:a16="http://schemas.microsoft.com/office/drawing/2014/main" id="{166E42B0-A9B3-48C7-A414-D9E0906DD52B}"/>
              </a:ext>
            </a:extLst>
          </p:cNvPr>
          <p:cNvPicPr>
            <a:picLocks noChangeAspect="1"/>
          </p:cNvPicPr>
          <p:nvPr/>
        </p:nvPicPr>
        <p:blipFill>
          <a:blip r:embed="rId4"/>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5"/>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1854313" y="217251"/>
            <a:ext cx="8483374" cy="646331"/>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Hjälp oss med att sprida rätt information</a:t>
            </a:r>
          </a:p>
        </p:txBody>
      </p:sp>
      <p:pic>
        <p:nvPicPr>
          <p:cNvPr id="6" name="Bildobjekt 5">
            <a:hlinkClick r:id="rId6"/>
            <a:extLst>
              <a:ext uri="{FF2B5EF4-FFF2-40B4-BE49-F238E27FC236}">
                <a16:creationId xmlns:a16="http://schemas.microsoft.com/office/drawing/2014/main" id="{7B741C4B-A58B-4D86-A053-EF3579E12647}"/>
              </a:ext>
            </a:extLst>
          </p:cNvPr>
          <p:cNvPicPr>
            <a:picLocks noChangeAspect="1"/>
          </p:cNvPicPr>
          <p:nvPr/>
        </p:nvPicPr>
        <p:blipFill>
          <a:blip r:embed="rId7"/>
          <a:stretch>
            <a:fillRect/>
          </a:stretch>
        </p:blipFill>
        <p:spPr>
          <a:xfrm>
            <a:off x="4772245" y="1011475"/>
            <a:ext cx="3547141" cy="4488994"/>
          </a:xfrm>
          <a:prstGeom prst="rect">
            <a:avLst/>
          </a:prstGeom>
        </p:spPr>
      </p:pic>
      <p:pic>
        <p:nvPicPr>
          <p:cNvPr id="12" name="Bildobjekt 11">
            <a:hlinkClick r:id="rId8"/>
            <a:extLst>
              <a:ext uri="{FF2B5EF4-FFF2-40B4-BE49-F238E27FC236}">
                <a16:creationId xmlns:a16="http://schemas.microsoft.com/office/drawing/2014/main" id="{7CA27A2B-A0C7-4D8F-B02B-838EEDDA1E0F}"/>
              </a:ext>
            </a:extLst>
          </p:cNvPr>
          <p:cNvPicPr>
            <a:picLocks noChangeAspect="1"/>
          </p:cNvPicPr>
          <p:nvPr/>
        </p:nvPicPr>
        <p:blipFill>
          <a:blip r:embed="rId9"/>
          <a:stretch>
            <a:fillRect/>
          </a:stretch>
        </p:blipFill>
        <p:spPr>
          <a:xfrm>
            <a:off x="8319386" y="1129792"/>
            <a:ext cx="3653538" cy="3679898"/>
          </a:xfrm>
          <a:prstGeom prst="rect">
            <a:avLst/>
          </a:prstGeom>
        </p:spPr>
      </p:pic>
    </p:spTree>
    <p:extLst>
      <p:ext uri="{BB962C8B-B14F-4D97-AF65-F5344CB8AC3E}">
        <p14:creationId xmlns:p14="http://schemas.microsoft.com/office/powerpoint/2010/main" val="10717688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1511</Words>
  <Application>Microsoft Office PowerPoint</Application>
  <PresentationFormat>Bredbild</PresentationFormat>
  <Paragraphs>107</Paragraphs>
  <Slides>6</Slides>
  <Notes>6</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6</vt:i4>
      </vt:variant>
    </vt:vector>
  </HeadingPairs>
  <TitlesOfParts>
    <vt:vector size="16" baseType="lpstr">
      <vt:lpstr>Arial</vt:lpstr>
      <vt:lpstr>Calibri</vt:lpstr>
      <vt:lpstr>Calibri Light</vt:lpstr>
      <vt:lpstr>Gotham Narrow Book, sans-serif</vt:lpstr>
      <vt:lpstr>kumbh-regular</vt:lpstr>
      <vt:lpstr>Open Sans</vt:lpstr>
      <vt:lpstr>prata</vt:lpstr>
      <vt:lpstr>Roboto</vt:lpstr>
      <vt:lpstr>Verdana</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den Teuling Thijs</dc:creator>
  <cp:lastModifiedBy>den Teuling Thijs</cp:lastModifiedBy>
  <cp:revision>7</cp:revision>
  <dcterms:created xsi:type="dcterms:W3CDTF">2023-02-08T14:00:48Z</dcterms:created>
  <dcterms:modified xsi:type="dcterms:W3CDTF">2023-02-09T08:23:13Z</dcterms:modified>
</cp:coreProperties>
</file>