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ags/tag2.xml" ContentType="application/vnd.openxmlformats-officedocument.presentationml.tags+xml"/>
  <Override PartName="/ppt/notesSlides/notesSlide1.xml" ContentType="application/vnd.openxmlformats-officedocument.presentationml.notesSlide+xml"/>
  <Override PartName="/ppt/tags/tag3.xml" ContentType="application/vnd.openxmlformats-officedocument.presentationml.tags+xml"/>
  <Override PartName="/ppt/notesSlides/notesSlide2.xml" ContentType="application/vnd.openxmlformats-officedocument.presentationml.notesSlide+xml"/>
  <Override PartName="/ppt/tags/tag4.xml" ContentType="application/vnd.openxmlformats-officedocument.presentationml.tags+xml"/>
  <Override PartName="/ppt/notesSlides/notesSlide3.xml" ContentType="application/vnd.openxmlformats-officedocument.presentationml.notesSlide+xml"/>
  <Override PartName="/ppt/tags/tag5.xml" ContentType="application/vnd.openxmlformats-officedocument.presentationml.tags+xml"/>
  <Override PartName="/ppt/notesSlides/notesSlide4.xml" ContentType="application/vnd.openxmlformats-officedocument.presentationml.notesSlide+xml"/>
  <Override PartName="/ppt/tags/tag6.xml" ContentType="application/vnd.openxmlformats-officedocument.presentationml.tags+xml"/>
  <Override PartName="/ppt/notesSlides/notesSlide5.xml" ContentType="application/vnd.openxmlformats-officedocument.presentationml.notesSlide+xml"/>
  <Override PartName="/ppt/tags/tag7.xml" ContentType="application/vnd.openxmlformats-officedocument.presentationml.tags+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8" r:id="rId2"/>
    <p:sldId id="265" r:id="rId3"/>
    <p:sldId id="269" r:id="rId4"/>
    <p:sldId id="272" r:id="rId5"/>
    <p:sldId id="260" r:id="rId6"/>
    <p:sldId id="268" r:id="rId7"/>
  </p:sldIdLst>
  <p:sldSz cx="12192000" cy="6858000"/>
  <p:notesSz cx="6858000" cy="9144000"/>
  <p:custDataLst>
    <p:tags r:id="rId9"/>
  </p:custDataLst>
  <p:defaultTextStyle>
    <a:defPPr rtl="0">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035" autoAdjust="0"/>
    <p:restoredTop sz="75034" autoAdjust="0"/>
  </p:normalViewPr>
  <p:slideViewPr>
    <p:cSldViewPr snapToGrid="0">
      <p:cViewPr varScale="1">
        <p:scale>
          <a:sx n="77" d="100"/>
          <a:sy n="77" d="100"/>
        </p:scale>
        <p:origin x="1830"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tags" Target="tags/tag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sidhuvud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sv-SE"/>
          </a:p>
        </p:txBody>
      </p:sp>
      <p:sp>
        <p:nvSpPr>
          <p:cNvPr id="3" name="Platshållare för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E8EA3015-F7D1-4DD2-8D2F-0408BF359377}" type="datetimeFigureOut">
              <a:rPr lang="sv-SE" smtClean="0"/>
              <a:t>2023-03-02</a:t>
            </a:fld>
            <a:endParaRPr lang="sv-SE"/>
          </a:p>
        </p:txBody>
      </p:sp>
      <p:sp>
        <p:nvSpPr>
          <p:cNvPr id="4" name="Platshållare för bildobjekt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sv-SE"/>
          </a:p>
        </p:txBody>
      </p:sp>
      <p:sp>
        <p:nvSpPr>
          <p:cNvPr id="5" name="Platshållare för anteckninga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6" name="Platshållare för sidfot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sv-SE"/>
          </a:p>
        </p:txBody>
      </p:sp>
      <p:sp>
        <p:nvSpPr>
          <p:cNvPr id="7" name="Platshållare för bildnumm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67422D1E-F506-4889-A65D-82E63CE3858D}" type="slidenum">
              <a:rPr lang="sv-SE" smtClean="0"/>
              <a:t>‹#›</a:t>
            </a:fld>
            <a:endParaRPr lang="sv-SE"/>
          </a:p>
        </p:txBody>
      </p:sp>
    </p:spTree>
    <p:extLst>
      <p:ext uri="{BB962C8B-B14F-4D97-AF65-F5344CB8AC3E}">
        <p14:creationId xmlns:p14="http://schemas.microsoft.com/office/powerpoint/2010/main" val="2894156522"/>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3" Type="http://schemas.openxmlformats.org/officeDocument/2006/relationships/hyperlink" Target="http://www.fcfp.se/" TargetMode="External"/><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r>
              <a:rPr lang="sv-SE" dirty="0"/>
              <a:t>Vi är här för att prata om prostitution och människohandel, det gör vi på många olika sätt och platser i kommunen.</a:t>
            </a:r>
          </a:p>
          <a:p>
            <a:r>
              <a:rPr lang="sv-SE" dirty="0"/>
              <a:t>Sjätte jämställdhetspolitiska målet</a:t>
            </a:r>
          </a:p>
          <a:p>
            <a:pPr lvl="1"/>
            <a:r>
              <a:rPr lang="sv-SE" dirty="0"/>
              <a:t>Mäns våld mot kvinnor ska upphöra!</a:t>
            </a:r>
          </a:p>
          <a:p>
            <a:pPr lvl="1"/>
            <a:r>
              <a:rPr lang="sv-SE" dirty="0"/>
              <a:t>Prostitution och människohandel ingår i detta nationella mål</a:t>
            </a:r>
          </a:p>
          <a:p>
            <a:pPr marL="0" marR="0" lvl="0" indent="0" algn="l" defTabSz="914400" rtl="0" eaLnBrk="1" fontAlgn="auto" latinLnBrk="0" hangingPunct="1">
              <a:lnSpc>
                <a:spcPct val="100000"/>
              </a:lnSpc>
              <a:spcBef>
                <a:spcPts val="0"/>
              </a:spcBef>
              <a:spcAft>
                <a:spcPts val="0"/>
              </a:spcAft>
              <a:buClrTx/>
              <a:buSzTx/>
              <a:buFontTx/>
              <a:buNone/>
              <a:tabLst/>
              <a:defRPr/>
            </a:pPr>
            <a:endParaRPr lang="sv-SE" dirty="0"/>
          </a:p>
          <a:p>
            <a:pPr marL="0" marR="0" lvl="0" indent="0" algn="l" defTabSz="914400" rtl="0" eaLnBrk="1" fontAlgn="auto" latinLnBrk="0" hangingPunct="1">
              <a:lnSpc>
                <a:spcPct val="100000"/>
              </a:lnSpc>
              <a:spcBef>
                <a:spcPts val="0"/>
              </a:spcBef>
              <a:spcAft>
                <a:spcPts val="0"/>
              </a:spcAft>
              <a:buClrTx/>
              <a:buSzTx/>
              <a:buFontTx/>
              <a:buNone/>
              <a:tabLst/>
              <a:defRPr/>
            </a:pPr>
            <a:r>
              <a:rPr lang="sv-SE" dirty="0"/>
              <a:t>Definition av mäns våld mot kvinnor: </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sv-SE" sz="1200" b="0" i="0" u="none" strike="noStrike" kern="1200" cap="none" spc="0" normalizeH="0" baseline="0" noProof="0" dirty="0">
                <a:ln>
                  <a:noFill/>
                </a:ln>
                <a:solidFill>
                  <a:srgbClr val="44546A"/>
                </a:solidFill>
                <a:effectLst/>
                <a:uLnTx/>
                <a:uFillTx/>
                <a:latin typeface="Calibri" panose="020F0502020204030204"/>
                <a:ea typeface="+mn-ea"/>
                <a:cs typeface="+mn-cs"/>
              </a:rPr>
              <a:t>Våld är varje handling riktad mot en annan person, som genom denna handling skadar, smärtar, skrämmer eller kränker, får denna person att göra något mot sin vilja eller avstå från att göra något som den vill.” Per </a:t>
            </a:r>
            <a:r>
              <a:rPr kumimoji="0" lang="sv-SE" sz="1200" b="0" i="0" u="none" strike="noStrike" kern="1200" cap="none" spc="0" normalizeH="0" baseline="0" noProof="0" dirty="0" err="1">
                <a:ln>
                  <a:noFill/>
                </a:ln>
                <a:solidFill>
                  <a:srgbClr val="44546A"/>
                </a:solidFill>
                <a:effectLst/>
                <a:uLnTx/>
                <a:uFillTx/>
                <a:latin typeface="Calibri" panose="020F0502020204030204"/>
                <a:ea typeface="+mn-ea"/>
                <a:cs typeface="+mn-cs"/>
              </a:rPr>
              <a:t>Isdal</a:t>
            </a:r>
            <a:r>
              <a:rPr kumimoji="0" lang="sv-SE" sz="1200" b="0" i="0" u="none" strike="noStrike" kern="1200" cap="none" spc="0" normalizeH="0" baseline="0" noProof="0" dirty="0">
                <a:ln>
                  <a:noFill/>
                </a:ln>
                <a:solidFill>
                  <a:srgbClr val="44546A"/>
                </a:solidFill>
                <a:effectLst/>
                <a:uLnTx/>
                <a:uFillTx/>
                <a:latin typeface="Calibri" panose="020F0502020204030204"/>
                <a:ea typeface="+mn-ea"/>
                <a:cs typeface="+mn-cs"/>
              </a:rPr>
              <a:t>, Alternativ till våld</a:t>
            </a:r>
            <a:endParaRPr lang="sv-SE" dirty="0"/>
          </a:p>
          <a:p>
            <a:endParaRPr lang="sv-SE" b="1" dirty="0"/>
          </a:p>
          <a:p>
            <a:r>
              <a:rPr lang="sv-SE" b="1" dirty="0"/>
              <a:t>Adressera tydligt vad det handlar om: allmän info, inte för att det förekommer på boendet. Motarbeta ryktesspridning är viktigt att lyfta, visa pålitliga källor.</a:t>
            </a:r>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1</a:t>
            </a:fld>
            <a:endParaRPr lang="sv-SE"/>
          </a:p>
        </p:txBody>
      </p:sp>
    </p:spTree>
    <p:extLst>
      <p:ext uri="{BB962C8B-B14F-4D97-AF65-F5344CB8AC3E}">
        <p14:creationId xmlns:p14="http://schemas.microsoft.com/office/powerpoint/2010/main" val="154503395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r>
              <a:rPr lang="sv-SE" b="0" i="0" dirty="0">
                <a:solidFill>
                  <a:srgbClr val="272829"/>
                </a:solidFill>
                <a:effectLst/>
                <a:latin typeface="Gotham Narrow Book, sans-serif"/>
              </a:rPr>
              <a:t>Personer som anländer till Sverige och behöver någonstans att bo kan riskera att bli lurade av personer som vill utnyttja dem. Det kan handla om att de erbjuds boende av någon som sedan tvingar dem till prostitution och människohandel, eller utsätter dem för andra former av våld.</a:t>
            </a:r>
            <a:br>
              <a:rPr lang="sv-SE" dirty="0"/>
            </a:br>
            <a:br>
              <a:rPr lang="sv-SE" dirty="0"/>
            </a:br>
            <a:r>
              <a:rPr lang="sv-SE" b="0" i="0" dirty="0">
                <a:solidFill>
                  <a:srgbClr val="272829"/>
                </a:solidFill>
                <a:effectLst/>
                <a:latin typeface="Gotham Narrow Book, sans-serif"/>
              </a:rPr>
              <a:t>De som vill exploatera andra kan utöva påtryckningar på olika sätt. Det kan exempelvis handla om att ge felaktig information om vilka rättigheter som gäller i Sverige, att omhänderta id-handlingar eller skuldsätta den som flytt genom höga kostnader för resa och boende. Det kan även ske genom att erbjuda arbete under orimliga villkor som långa arbetsdagar, låg eller utebliven lön.</a:t>
            </a:r>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2</a:t>
            </a:fld>
            <a:endParaRPr lang="sv-SE" dirty="0"/>
          </a:p>
        </p:txBody>
      </p:sp>
    </p:spTree>
    <p:extLst>
      <p:ext uri="{BB962C8B-B14F-4D97-AF65-F5344CB8AC3E}">
        <p14:creationId xmlns:p14="http://schemas.microsoft.com/office/powerpoint/2010/main" val="349679236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3</a:t>
            </a:fld>
            <a:endParaRPr lang="sv-SE" dirty="0"/>
          </a:p>
        </p:txBody>
      </p:sp>
    </p:spTree>
    <p:extLst>
      <p:ext uri="{BB962C8B-B14F-4D97-AF65-F5344CB8AC3E}">
        <p14:creationId xmlns:p14="http://schemas.microsoft.com/office/powerpoint/2010/main" val="65957227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rtl="0"/>
            <a:endParaRPr lang="sv-SE" dirty="0"/>
          </a:p>
        </p:txBody>
      </p:sp>
      <p:sp>
        <p:nvSpPr>
          <p:cNvPr id="4" name="Platshållare för bildnummer 3"/>
          <p:cNvSpPr>
            <a:spLocks noGrp="1"/>
          </p:cNvSpPr>
          <p:nvPr>
            <p:ph type="sldNum" sz="quarter" idx="5"/>
          </p:nvPr>
        </p:nvSpPr>
        <p:spPr/>
        <p:txBody>
          <a:bodyPr rtlCol="0"/>
          <a:lstStyle/>
          <a:p>
            <a:pPr rtl="0"/>
            <a:fld id="{67422D1E-F506-4889-A65D-82E63CE3858D}" type="slidenum">
              <a:rPr lang="sv-SE" smtClean="0"/>
              <a:t>4</a:t>
            </a:fld>
            <a:endParaRPr lang="sv-SE"/>
          </a:p>
        </p:txBody>
      </p:sp>
    </p:spTree>
    <p:extLst>
      <p:ext uri="{BB962C8B-B14F-4D97-AF65-F5344CB8AC3E}">
        <p14:creationId xmlns:p14="http://schemas.microsoft.com/office/powerpoint/2010/main" val="402813297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pPr algn="l" rtl="0"/>
            <a:r>
              <a:rPr lang="sv-SE" b="0" dirty="0">
                <a:solidFill>
                  <a:srgbClr val="333333"/>
                </a:solidFill>
                <a:effectLst/>
                <a:latin typeface="Open Sans" panose="020B0606030504020204" pitchFamily="34" charset="0"/>
              </a:rPr>
              <a:t>Det finns många olika aktörer som du kan vända dig till, vi har spaltat upp några enkla kontaktvägen på denna bilden. På jämställdhetsmyndigheten finns en fullständig översikt på aktörer som man kan vända sig till. https://jamstalldhetsmyndigheten.se/mans-vald-mot-kvinnor/prostitution-och-manniskohandel/stod-till-yrkesverksamma/till-dig-som-moter-personer-pa-flykt-fran-ukraina/</a:t>
            </a: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Kvinnofridslinjen</a:t>
            </a:r>
          </a:p>
          <a:p>
            <a:pPr algn="l" rtl="0"/>
            <a:r>
              <a:rPr lang="sv-SE" b="0" i="0" dirty="0">
                <a:solidFill>
                  <a:srgbClr val="000000"/>
                </a:solidFill>
                <a:effectLst/>
                <a:latin typeface="Open Sans" panose="020B0606030504020204" pitchFamily="34" charset="0"/>
              </a:rPr>
              <a:t>Kvinnofridslinjen ger stöd till dig som utsatts för fysiskt, psykiskt eller sexuellt våld. Samtalet är gratis och du är anonym när du ringer. Ring 020-50 50 50.</a:t>
            </a:r>
            <a:endParaRPr lang="sv-SE" b="1" dirty="0">
              <a:solidFill>
                <a:srgbClr val="333333"/>
              </a:solidFill>
              <a:effectLst/>
              <a:latin typeface="Open Sans" panose="020B0606030504020204" pitchFamily="34" charset="0"/>
            </a:endParaRPr>
          </a:p>
          <a:p>
            <a:pPr algn="l" rtl="0"/>
            <a:endParaRPr lang="sv-SE" b="1" dirty="0">
              <a:solidFill>
                <a:srgbClr val="333333"/>
              </a:solidFill>
              <a:effectLst/>
              <a:latin typeface="Open Sans" panose="020B0606030504020204" pitchFamily="34" charset="0"/>
            </a:endParaRPr>
          </a:p>
          <a:p>
            <a:pPr algn="l" rtl="0"/>
            <a:r>
              <a:rPr lang="sv-SE" b="1" dirty="0">
                <a:solidFill>
                  <a:srgbClr val="333333"/>
                </a:solidFill>
                <a:effectLst/>
                <a:latin typeface="Open Sans" panose="020B0606030504020204" pitchFamily="34" charset="0"/>
              </a:rPr>
              <a:t>Mikamottagningens verksamhet</a:t>
            </a:r>
          </a:p>
          <a:p>
            <a:pPr algn="l" rtl="0"/>
            <a:r>
              <a:rPr lang="sv-SE" b="0" i="0" dirty="0">
                <a:solidFill>
                  <a:srgbClr val="333333"/>
                </a:solidFill>
                <a:effectLst/>
                <a:latin typeface="Open Sans" panose="020B0606030504020204" pitchFamily="34" charset="0"/>
              </a:rPr>
              <a:t>Mikamottagningen vänder sig till personer med erfarenhet av sex mot ersättning, att skada sig med sex och/eller varit utsatta för människohandel för sexuella ändamål. Även du som har erfarenhet från till exempel stripp- eller porrbranschen är välkommen att vända dig till oss.</a:t>
            </a:r>
          </a:p>
          <a:p>
            <a:pPr algn="l" rtl="0"/>
            <a:r>
              <a:rPr lang="sv-SE" b="0" i="0" dirty="0">
                <a:solidFill>
                  <a:srgbClr val="333333"/>
                </a:solidFill>
                <a:effectLst/>
                <a:latin typeface="Open Sans" panose="020B0606030504020204" pitchFamily="34" charset="0"/>
              </a:rPr>
              <a:t>Vi erbjuder samtal, stöd och praktisk hjälp. Till oss är du välkommen oavsett ålder, kön och sexuell identitet. Även du som är anhörig, partner eller vän och känner oro för någon kan vända dig till oss.</a:t>
            </a:r>
          </a:p>
          <a:p>
            <a:pPr algn="l" rtl="0"/>
            <a:endParaRPr lang="sv-SE" b="0" i="0" dirty="0">
              <a:solidFill>
                <a:srgbClr val="333333"/>
              </a:solidFill>
              <a:effectLst/>
              <a:latin typeface="Open Sans" panose="020B0606030504020204" pitchFamily="34" charset="0"/>
            </a:endParaRPr>
          </a:p>
          <a:p>
            <a:pPr algn="l" rtl="0"/>
            <a:r>
              <a:rPr lang="sv-SE" b="1" i="0" dirty="0">
                <a:solidFill>
                  <a:srgbClr val="333333"/>
                </a:solidFill>
                <a:effectLst/>
                <a:latin typeface="Open Sans" panose="020B0606030504020204" pitchFamily="34" charset="0"/>
              </a:rPr>
              <a:t>Kvinnojourer, ex. i Halmstad/Hylte/Laholm</a:t>
            </a:r>
          </a:p>
          <a:p>
            <a:pPr algn="l"/>
            <a:r>
              <a:rPr lang="sv-SE" b="0" i="0" dirty="0">
                <a:solidFill>
                  <a:srgbClr val="3C0C3F"/>
                </a:solidFill>
                <a:effectLst/>
                <a:latin typeface="prata"/>
              </a:rPr>
              <a:t>Vill du ha stöd?</a:t>
            </a:r>
          </a:p>
          <a:p>
            <a:pPr algn="l"/>
            <a:r>
              <a:rPr lang="sv-SE" b="0" i="0" dirty="0">
                <a:solidFill>
                  <a:srgbClr val="3C0C3F"/>
                </a:solidFill>
                <a:effectLst/>
                <a:latin typeface="kumbh-regular"/>
              </a:rPr>
              <a:t>Du får gärna vända dig till oss om du behöver någon att prata med. Du kan vara anonym och vi har tystnadsplikt. Vi lyssnar men kan även ge information kring våldsutsatthet och hjälpa dig i kontakt med myndigheter. Du kan ha kontakt med oss via telefon, mail eller så kan du boka ett besök. Om du inte talar svenska eller engelska så kan vi boka tolk. Vi har kontor i centrala Halmstad.</a:t>
            </a:r>
          </a:p>
          <a:p>
            <a:pPr algn="l"/>
            <a:endParaRPr lang="sv-SE" b="0" i="0" dirty="0">
              <a:solidFill>
                <a:srgbClr val="3C0C3F"/>
              </a:solidFill>
              <a:effectLst/>
              <a:latin typeface="kumbh-regular"/>
            </a:endParaRPr>
          </a:p>
          <a:p>
            <a:pPr algn="l"/>
            <a:r>
              <a:rPr lang="sv-SE" b="1" i="0" dirty="0">
                <a:solidFill>
                  <a:srgbClr val="3C0C3F"/>
                </a:solidFill>
                <a:effectLst/>
                <a:latin typeface="kumbh-regular"/>
              </a:rPr>
              <a:t>Fackförbund</a:t>
            </a:r>
            <a:endParaRPr lang="sv-SE" b="0" i="0" dirty="0">
              <a:solidFill>
                <a:srgbClr val="3C0C3F"/>
              </a:solidFill>
              <a:effectLst/>
              <a:latin typeface="kumbh-regular"/>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sv-SE" b="0" i="0" dirty="0">
                <a:solidFill>
                  <a:srgbClr val="3C0C3F"/>
                </a:solidFill>
                <a:effectLst/>
                <a:latin typeface="kumbh-regular"/>
              </a:rPr>
              <a:t>Det finns fackförbund i Sverige som kan hjälpa till vid arbetskonflikt eller oschysta arbetsomständigheter eller –villkor, även för papperslösa människor, dvs utan rätt att arbeta. Syndikalisternas är ett sådant, men så finns även ”</a:t>
            </a:r>
            <a:r>
              <a:rPr lang="sv-SE" dirty="0"/>
              <a:t>Fackligt center för papperslösa: </a:t>
            </a:r>
            <a:r>
              <a:rPr lang="sv-SE" dirty="0">
                <a:hlinkClick r:id="rId3"/>
              </a:rPr>
              <a:t>www.fcfp.se</a:t>
            </a:r>
            <a:r>
              <a:rPr lang="sv-SE" dirty="0"/>
              <a:t> som erbjuder hjälp med arbetsrättsliga frågor. </a:t>
            </a:r>
          </a:p>
          <a:p>
            <a:pPr algn="l"/>
            <a:endParaRPr lang="sv-SE" b="1" i="0" dirty="0">
              <a:solidFill>
                <a:srgbClr val="3C0C3F"/>
              </a:solidFill>
              <a:effectLst/>
              <a:highlight>
                <a:srgbClr val="FFFF00"/>
              </a:highlight>
              <a:latin typeface="kumbh-regular"/>
            </a:endParaRPr>
          </a:p>
          <a:p>
            <a:pPr algn="l" rtl="0"/>
            <a:endParaRPr lang="sv-SE" b="1" i="0" dirty="0">
              <a:solidFill>
                <a:srgbClr val="333333"/>
              </a:solidFill>
              <a:effectLst/>
              <a:latin typeface="Open Sans" panose="020B0606030504020204" pitchFamily="34" charset="0"/>
            </a:endParaRPr>
          </a:p>
          <a:p>
            <a:pPr algn="l" rtl="0"/>
            <a:endParaRPr lang="sv-SE" b="1" i="0" dirty="0">
              <a:solidFill>
                <a:srgbClr val="333333"/>
              </a:solidFill>
              <a:effectLst/>
              <a:latin typeface="Open Sans" panose="020B0606030504020204" pitchFamily="34" charset="0"/>
            </a:endParaRPr>
          </a:p>
          <a:p>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5</a:t>
            </a:fld>
            <a:endParaRPr lang="sv-SE"/>
          </a:p>
        </p:txBody>
      </p:sp>
    </p:spTree>
    <p:extLst>
      <p:ext uri="{BB962C8B-B14F-4D97-AF65-F5344CB8AC3E}">
        <p14:creationId xmlns:p14="http://schemas.microsoft.com/office/powerpoint/2010/main" val="354796012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bildobjekt 1"/>
          <p:cNvSpPr>
            <a:spLocks noGrp="1" noRot="1" noChangeAspect="1"/>
          </p:cNvSpPr>
          <p:nvPr>
            <p:ph type="sldImg"/>
          </p:nvPr>
        </p:nvSpPr>
        <p:spPr/>
      </p:sp>
      <p:sp>
        <p:nvSpPr>
          <p:cNvPr id="3" name="Platshållare för anteckningar 2"/>
          <p:cNvSpPr>
            <a:spLocks noGrp="1"/>
          </p:cNvSpPr>
          <p:nvPr>
            <p:ph type="body" idx="1"/>
          </p:nvPr>
        </p:nvSpPr>
        <p:spPr/>
        <p:txBody>
          <a:bodyPr rtlCol="0"/>
          <a:lstStyle/>
          <a:p>
            <a:r>
              <a:rPr lang="sv-SE" dirty="0"/>
              <a:t>QR-koden funkar och bilden ovanför länkar till information på jämställdhetsmyndigheten med information på Ukrainska. Bilden fungerar också som klickbar länk</a:t>
            </a:r>
          </a:p>
          <a:p>
            <a:endParaRPr lang="sv-SE" dirty="0"/>
          </a:p>
          <a:p>
            <a:r>
              <a:rPr lang="sv-SE" dirty="0"/>
              <a:t>Youtube-bilden i mitten länkar till film från </a:t>
            </a:r>
            <a:r>
              <a:rPr lang="sv-SE" dirty="0" err="1"/>
              <a:t>Jämställdshetsmyndigheten</a:t>
            </a:r>
            <a:r>
              <a:rPr lang="sv-SE" dirty="0"/>
              <a:t> på deras webbsida om trygga arbetsplatser. Här finns, jämte filmen, också information på ukrainska.</a:t>
            </a:r>
          </a:p>
          <a:p>
            <a:endParaRPr lang="sv-SE" dirty="0"/>
          </a:p>
          <a:p>
            <a:r>
              <a:rPr lang="sv-SE" dirty="0"/>
              <a:t>Facebook-bilden leder till ett inlägg från </a:t>
            </a:r>
            <a:r>
              <a:rPr lang="sv-SE" dirty="0" err="1"/>
              <a:t>Jämställdshetsmyndigheten</a:t>
            </a:r>
            <a:r>
              <a:rPr lang="sv-SE" dirty="0"/>
              <a:t> som går att dela (om man har ett </a:t>
            </a:r>
            <a:r>
              <a:rPr lang="sv-SE" dirty="0" err="1"/>
              <a:t>facebook</a:t>
            </a:r>
            <a:r>
              <a:rPr lang="sv-SE" dirty="0"/>
              <a:t>-konto)</a:t>
            </a:r>
          </a:p>
          <a:p>
            <a:endParaRPr lang="sv-SE" dirty="0"/>
          </a:p>
          <a:p>
            <a:endParaRPr lang="sv-SE" dirty="0"/>
          </a:p>
          <a:p>
            <a:pPr rtl="0"/>
            <a:endParaRPr lang="sv-SE" dirty="0"/>
          </a:p>
        </p:txBody>
      </p:sp>
      <p:sp>
        <p:nvSpPr>
          <p:cNvPr id="4" name="Platshållare för bildnummer 3"/>
          <p:cNvSpPr>
            <a:spLocks noGrp="1"/>
          </p:cNvSpPr>
          <p:nvPr>
            <p:ph type="sldNum" sz="quarter" idx="5"/>
          </p:nvPr>
        </p:nvSpPr>
        <p:spPr/>
        <p:txBody>
          <a:bodyPr rtlCol="0"/>
          <a:lstStyle/>
          <a:p>
            <a:pPr rtl="0"/>
            <a:fld id="{0BA9211E-C8A7-2F43-884B-8B0E86F6FED2}" type="slidenum">
              <a:rPr lang="sv-SE" smtClean="0"/>
              <a:t>6</a:t>
            </a:fld>
            <a:endParaRPr lang="sv-SE"/>
          </a:p>
        </p:txBody>
      </p:sp>
    </p:spTree>
    <p:extLst>
      <p:ext uri="{BB962C8B-B14F-4D97-AF65-F5344CB8AC3E}">
        <p14:creationId xmlns:p14="http://schemas.microsoft.com/office/powerpoint/2010/main" val="350745690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Rubrikbild">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788A9B-40DF-4755-9459-DAAECFDAD29C}"/>
              </a:ext>
            </a:extLst>
          </p:cNvPr>
          <p:cNvSpPr>
            <a:spLocks noGrp="1"/>
          </p:cNvSpPr>
          <p:nvPr>
            <p:ph type="ctrTitle"/>
          </p:nvPr>
        </p:nvSpPr>
        <p:spPr>
          <a:xfrm>
            <a:off x="1524000" y="1122363"/>
            <a:ext cx="9144000" cy="2387600"/>
          </a:xfrm>
        </p:spPr>
        <p:txBody>
          <a:bodyPr rtlCol="0" anchor="b"/>
          <a:lstStyle>
            <a:lvl1pPr algn="ctr">
              <a:defRPr sz="6000"/>
            </a:lvl1pPr>
          </a:lstStyle>
          <a:p>
            <a:pPr rtl="0"/>
            <a:r>
              <a:rPr lang="uk-ua"/>
              <a:t>Klicka här för att ändra mall för rubrikformat</a:t>
            </a:r>
          </a:p>
        </p:txBody>
      </p:sp>
      <p:sp>
        <p:nvSpPr>
          <p:cNvPr id="3" name="Underrubrik 2">
            <a:extLst>
              <a:ext uri="{FF2B5EF4-FFF2-40B4-BE49-F238E27FC236}">
                <a16:creationId xmlns:a16="http://schemas.microsoft.com/office/drawing/2014/main" id="{DF224A2C-145E-4204-A9C9-8C2AEB7D543C}"/>
              </a:ext>
            </a:extLst>
          </p:cNvPr>
          <p:cNvSpPr>
            <a:spLocks noGrp="1"/>
          </p:cNvSpPr>
          <p:nvPr>
            <p:ph type="subTitle" idx="1"/>
          </p:nvPr>
        </p:nvSpPr>
        <p:spPr>
          <a:xfrm>
            <a:off x="1524000" y="3602038"/>
            <a:ext cx="9144000" cy="1655762"/>
          </a:xfrm>
        </p:spPr>
        <p:txBody>
          <a:bodyPr rtlCol="0"/>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uk-ua"/>
              <a:t>Klicka här för att ändra mall för underrubrikformat</a:t>
            </a:r>
          </a:p>
        </p:txBody>
      </p:sp>
      <p:sp>
        <p:nvSpPr>
          <p:cNvPr id="4" name="Platshållare för datum 3">
            <a:extLst>
              <a:ext uri="{FF2B5EF4-FFF2-40B4-BE49-F238E27FC236}">
                <a16:creationId xmlns:a16="http://schemas.microsoft.com/office/drawing/2014/main" id="{B82D5A19-FA17-4F37-8BBA-D2F6B45B3865}"/>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5" name="Platshållare för sidfot 4">
            <a:extLst>
              <a:ext uri="{FF2B5EF4-FFF2-40B4-BE49-F238E27FC236}">
                <a16:creationId xmlns:a16="http://schemas.microsoft.com/office/drawing/2014/main" id="{C2FEF9D2-701E-4B98-BF25-B722439F62FE}"/>
              </a:ext>
            </a:extLst>
          </p:cNvPr>
          <p:cNvSpPr>
            <a:spLocks noGrp="1"/>
          </p:cNvSpPr>
          <p:nvPr>
            <p:ph type="ftr" sz="quarter" idx="11"/>
          </p:nvPr>
        </p:nvSpPr>
        <p:spPr/>
        <p:txBody>
          <a:bodyPr rtlCol="0"/>
          <a:lstStyle/>
          <a:p>
            <a:pPr rtl="0"/>
            <a:endParaRPr lang="sv-SE"/>
          </a:p>
        </p:txBody>
      </p:sp>
      <p:sp>
        <p:nvSpPr>
          <p:cNvPr id="6" name="Platshållare för bildnummer 5">
            <a:extLst>
              <a:ext uri="{FF2B5EF4-FFF2-40B4-BE49-F238E27FC236}">
                <a16:creationId xmlns:a16="http://schemas.microsoft.com/office/drawing/2014/main" id="{56F9FCE1-26C4-43EE-9F0B-D1A883D93B2B}"/>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36288643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Rubrik och lodrät 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B228A397-CFD1-485C-832A-5B5CEB334279}"/>
              </a:ext>
            </a:extLst>
          </p:cNvPr>
          <p:cNvSpPr>
            <a:spLocks noGrp="1"/>
          </p:cNvSpPr>
          <p:nvPr>
            <p:ph type="title"/>
          </p:nvPr>
        </p:nvSpPr>
        <p:spPr/>
        <p:txBody>
          <a:bodyPr rtlCol="0"/>
          <a:lstStyle/>
          <a:p>
            <a:pPr rtl="0"/>
            <a:r>
              <a:rPr lang="uk-ua"/>
              <a:t>Klicka här för att ändra mall för rubrikformat</a:t>
            </a:r>
          </a:p>
        </p:txBody>
      </p:sp>
      <p:sp>
        <p:nvSpPr>
          <p:cNvPr id="3" name="Platshållare för lodrät text 2">
            <a:extLst>
              <a:ext uri="{FF2B5EF4-FFF2-40B4-BE49-F238E27FC236}">
                <a16:creationId xmlns:a16="http://schemas.microsoft.com/office/drawing/2014/main" id="{53A342AF-7B9F-4F85-A699-A104DC96E1DA}"/>
              </a:ext>
            </a:extLst>
          </p:cNvPr>
          <p:cNvSpPr>
            <a:spLocks noGrp="1"/>
          </p:cNvSpPr>
          <p:nvPr>
            <p:ph type="body" orient="vert" idx="1"/>
          </p:nvPr>
        </p:nvSpPr>
        <p:spPr/>
        <p:txBody>
          <a:bodyPr vert="eaVert"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4" name="Platshållare för datum 3">
            <a:extLst>
              <a:ext uri="{FF2B5EF4-FFF2-40B4-BE49-F238E27FC236}">
                <a16:creationId xmlns:a16="http://schemas.microsoft.com/office/drawing/2014/main" id="{575D3DB9-C5B2-4574-91DA-E04C53A3DF6E}"/>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5" name="Platshållare för sidfot 4">
            <a:extLst>
              <a:ext uri="{FF2B5EF4-FFF2-40B4-BE49-F238E27FC236}">
                <a16:creationId xmlns:a16="http://schemas.microsoft.com/office/drawing/2014/main" id="{395D0CFA-0434-4ADB-A79E-C182151ADB04}"/>
              </a:ext>
            </a:extLst>
          </p:cNvPr>
          <p:cNvSpPr>
            <a:spLocks noGrp="1"/>
          </p:cNvSpPr>
          <p:nvPr>
            <p:ph type="ftr" sz="quarter" idx="11"/>
          </p:nvPr>
        </p:nvSpPr>
        <p:spPr/>
        <p:txBody>
          <a:bodyPr rtlCol="0"/>
          <a:lstStyle/>
          <a:p>
            <a:pPr rtl="0"/>
            <a:endParaRPr lang="sv-SE"/>
          </a:p>
        </p:txBody>
      </p:sp>
      <p:sp>
        <p:nvSpPr>
          <p:cNvPr id="6" name="Platshållare för bildnummer 5">
            <a:extLst>
              <a:ext uri="{FF2B5EF4-FFF2-40B4-BE49-F238E27FC236}">
                <a16:creationId xmlns:a16="http://schemas.microsoft.com/office/drawing/2014/main" id="{897D7138-2D65-4180-83D8-B7F13076B56D}"/>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12091273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Lodrät rubrik och text">
    <p:spTree>
      <p:nvGrpSpPr>
        <p:cNvPr id="1" name=""/>
        <p:cNvGrpSpPr/>
        <p:nvPr/>
      </p:nvGrpSpPr>
      <p:grpSpPr>
        <a:xfrm>
          <a:off x="0" y="0"/>
          <a:ext cx="0" cy="0"/>
          <a:chOff x="0" y="0"/>
          <a:chExt cx="0" cy="0"/>
        </a:xfrm>
      </p:grpSpPr>
      <p:sp>
        <p:nvSpPr>
          <p:cNvPr id="2" name="Lodrät rubrik 1">
            <a:extLst>
              <a:ext uri="{FF2B5EF4-FFF2-40B4-BE49-F238E27FC236}">
                <a16:creationId xmlns:a16="http://schemas.microsoft.com/office/drawing/2014/main" id="{2C29F343-5D91-41E9-AE0C-B47DF5903174}"/>
              </a:ext>
            </a:extLst>
          </p:cNvPr>
          <p:cNvSpPr>
            <a:spLocks noGrp="1"/>
          </p:cNvSpPr>
          <p:nvPr>
            <p:ph type="title" orient="vert"/>
          </p:nvPr>
        </p:nvSpPr>
        <p:spPr>
          <a:xfrm>
            <a:off x="8724900" y="365125"/>
            <a:ext cx="2628900" cy="5811838"/>
          </a:xfrm>
        </p:spPr>
        <p:txBody>
          <a:bodyPr vert="eaVert" rtlCol="0"/>
          <a:lstStyle/>
          <a:p>
            <a:pPr rtl="0"/>
            <a:r>
              <a:rPr lang="uk-ua"/>
              <a:t>Klicka här för att ändra mall för rubrikformat</a:t>
            </a:r>
          </a:p>
        </p:txBody>
      </p:sp>
      <p:sp>
        <p:nvSpPr>
          <p:cNvPr id="3" name="Platshållare för lodrät text 2">
            <a:extLst>
              <a:ext uri="{FF2B5EF4-FFF2-40B4-BE49-F238E27FC236}">
                <a16:creationId xmlns:a16="http://schemas.microsoft.com/office/drawing/2014/main" id="{D22E0C5D-CBCE-444C-BAF1-23A613692CDE}"/>
              </a:ext>
            </a:extLst>
          </p:cNvPr>
          <p:cNvSpPr>
            <a:spLocks noGrp="1"/>
          </p:cNvSpPr>
          <p:nvPr>
            <p:ph type="body" orient="vert" idx="1"/>
          </p:nvPr>
        </p:nvSpPr>
        <p:spPr>
          <a:xfrm>
            <a:off x="838200" y="365125"/>
            <a:ext cx="7734300" cy="5811838"/>
          </a:xfrm>
        </p:spPr>
        <p:txBody>
          <a:bodyPr vert="eaVert"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4" name="Platshållare för datum 3">
            <a:extLst>
              <a:ext uri="{FF2B5EF4-FFF2-40B4-BE49-F238E27FC236}">
                <a16:creationId xmlns:a16="http://schemas.microsoft.com/office/drawing/2014/main" id="{BB78B97A-11E8-497F-A987-F68CA8248B9A}"/>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5" name="Platshållare för sidfot 4">
            <a:extLst>
              <a:ext uri="{FF2B5EF4-FFF2-40B4-BE49-F238E27FC236}">
                <a16:creationId xmlns:a16="http://schemas.microsoft.com/office/drawing/2014/main" id="{B0D54F29-3500-49EC-993A-2E272E49ED10}"/>
              </a:ext>
            </a:extLst>
          </p:cNvPr>
          <p:cNvSpPr>
            <a:spLocks noGrp="1"/>
          </p:cNvSpPr>
          <p:nvPr>
            <p:ph type="ftr" sz="quarter" idx="11"/>
          </p:nvPr>
        </p:nvSpPr>
        <p:spPr/>
        <p:txBody>
          <a:bodyPr rtlCol="0"/>
          <a:lstStyle/>
          <a:p>
            <a:pPr rtl="0"/>
            <a:endParaRPr lang="sv-SE"/>
          </a:p>
        </p:txBody>
      </p:sp>
      <p:sp>
        <p:nvSpPr>
          <p:cNvPr id="6" name="Platshållare för bildnummer 5">
            <a:extLst>
              <a:ext uri="{FF2B5EF4-FFF2-40B4-BE49-F238E27FC236}">
                <a16:creationId xmlns:a16="http://schemas.microsoft.com/office/drawing/2014/main" id="{1A0FB902-5128-4A8B-90B7-45E9116DEDD7}"/>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2370162462"/>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userDrawn="1">
  <p:cSld name="Innehållssida Rubrik och text Sandfärgad">
    <p:spTree>
      <p:nvGrpSpPr>
        <p:cNvPr id="1" name=""/>
        <p:cNvGrpSpPr/>
        <p:nvPr/>
      </p:nvGrpSpPr>
      <p:grpSpPr>
        <a:xfrm>
          <a:off x="0" y="0"/>
          <a:ext cx="0" cy="0"/>
          <a:chOff x="0" y="0"/>
          <a:chExt cx="0" cy="0"/>
        </a:xfrm>
      </p:grpSpPr>
      <p:pic>
        <p:nvPicPr>
          <p:cNvPr id="5" name="Bildobjekt 4">
            <a:extLst>
              <a:ext uri="{FF2B5EF4-FFF2-40B4-BE49-F238E27FC236}">
                <a16:creationId xmlns:a16="http://schemas.microsoft.com/office/drawing/2014/main" id="{CC1F7130-EF85-4B44-8691-96234502573F}"/>
              </a:ext>
            </a:extLst>
          </p:cNvPr>
          <p:cNvPicPr>
            <a:picLocks noChangeAspect="1"/>
          </p:cNvPicPr>
          <p:nvPr userDrawn="1"/>
        </p:nvPicPr>
        <p:blipFill>
          <a:blip r:embed="rId2"/>
          <a:stretch>
            <a:fillRect/>
          </a:stretch>
        </p:blipFill>
        <p:spPr>
          <a:xfrm>
            <a:off x="500496" y="6158920"/>
            <a:ext cx="11163300" cy="114300"/>
          </a:xfrm>
          <a:prstGeom prst="rect">
            <a:avLst/>
          </a:prstGeom>
        </p:spPr>
      </p:pic>
      <p:sp>
        <p:nvSpPr>
          <p:cNvPr id="3" name="Platshållare för text 2">
            <a:extLst>
              <a:ext uri="{FF2B5EF4-FFF2-40B4-BE49-F238E27FC236}">
                <a16:creationId xmlns:a16="http://schemas.microsoft.com/office/drawing/2014/main" id="{B6427AAC-93AA-4FB3-AF32-EF23B06B322C}"/>
              </a:ext>
            </a:extLst>
          </p:cNvPr>
          <p:cNvSpPr>
            <a:spLocks noGrp="1"/>
          </p:cNvSpPr>
          <p:nvPr>
            <p:ph type="body" sz="quarter" idx="13"/>
          </p:nvPr>
        </p:nvSpPr>
        <p:spPr>
          <a:xfrm>
            <a:off x="1308100" y="2219022"/>
            <a:ext cx="9109075" cy="3378038"/>
          </a:xfrm>
          <a:prstGeom prst="rect">
            <a:avLst/>
          </a:prstGeom>
          <a:solidFill>
            <a:schemeClr val="bg2"/>
          </a:solidFill>
        </p:spPr>
        <p:txBody>
          <a:bodyPr rtlCol="0"/>
          <a:lstStyle>
            <a:lvl1pPr>
              <a:defRPr>
                <a:solidFill>
                  <a:schemeClr val="tx1"/>
                </a:solidFill>
              </a:defRPr>
            </a:lvl1pPr>
            <a:lvl2pPr>
              <a:defRPr>
                <a:solidFill>
                  <a:schemeClr val="tx1"/>
                </a:solidFill>
              </a:defRPr>
            </a:lvl2pPr>
            <a:lvl3pPr>
              <a:defRPr>
                <a:solidFill>
                  <a:schemeClr val="tx1"/>
                </a:solidFill>
              </a:defRPr>
            </a:lvl3pPr>
            <a:lvl4pPr>
              <a:defRPr>
                <a:solidFill>
                  <a:schemeClr val="tx1"/>
                </a:solidFill>
              </a:defRPr>
            </a:lvl4pPr>
            <a:lvl5pPr>
              <a:defRPr>
                <a:solidFill>
                  <a:schemeClr val="tx1"/>
                </a:solidFill>
              </a:defRPr>
            </a:lvl5pPr>
          </a:lstStyle>
          <a:p>
            <a:pPr lvl="0" rtl="0"/>
            <a:r>
              <a:rPr lang="uk-ua"/>
              <a:t>Redigera format för bakgrundstext</a:t>
            </a:r>
          </a:p>
          <a:p>
            <a:pPr lvl="1" rtl="0"/>
            <a:r>
              <a:rPr lang="uk-ua"/>
              <a:t>Nivå två</a:t>
            </a:r>
          </a:p>
          <a:p>
            <a:pPr lvl="2" rtl="0"/>
            <a:r>
              <a:rPr lang="uk-ua"/>
              <a:t>Nivå tre</a:t>
            </a:r>
          </a:p>
          <a:p>
            <a:pPr lvl="3" rtl="0"/>
            <a:r>
              <a:rPr lang="uk-ua"/>
              <a:t>Nivå fyra</a:t>
            </a:r>
          </a:p>
          <a:p>
            <a:pPr lvl="4" rtl="0"/>
            <a:r>
              <a:rPr lang="uk-ua"/>
              <a:t>Nivå fem</a:t>
            </a:r>
          </a:p>
        </p:txBody>
      </p:sp>
      <p:sp>
        <p:nvSpPr>
          <p:cNvPr id="10" name="Platshållare för text 9">
            <a:extLst>
              <a:ext uri="{FF2B5EF4-FFF2-40B4-BE49-F238E27FC236}">
                <a16:creationId xmlns:a16="http://schemas.microsoft.com/office/drawing/2014/main" id="{A4DDCA68-60B6-4441-964D-1190D09E9E8C}"/>
              </a:ext>
            </a:extLst>
          </p:cNvPr>
          <p:cNvSpPr>
            <a:spLocks noGrp="1"/>
          </p:cNvSpPr>
          <p:nvPr>
            <p:ph type="body" sz="quarter" idx="14" hasCustomPrompt="1"/>
          </p:nvPr>
        </p:nvSpPr>
        <p:spPr>
          <a:xfrm>
            <a:off x="1308099" y="1117584"/>
            <a:ext cx="6142011" cy="646331"/>
          </a:xfrm>
          <a:prstGeom prst="rect">
            <a:avLst/>
          </a:prstGeom>
        </p:spPr>
        <p:txBody>
          <a:bodyPr rtlCol="0"/>
          <a:lstStyle>
            <a:lvl1pPr marL="0" indent="0">
              <a:buNone/>
              <a:defRPr sz="4800" b="1">
                <a:solidFill>
                  <a:schemeClr val="accent1"/>
                </a:solidFill>
              </a:defRPr>
            </a:lvl1pPr>
          </a:lstStyle>
          <a:p>
            <a:pPr lvl="0" rtl="0"/>
            <a:r>
              <a:rPr lang="uk-ua"/>
              <a:t>Rubrik</a:t>
            </a:r>
          </a:p>
        </p:txBody>
      </p:sp>
    </p:spTree>
    <p:extLst>
      <p:ext uri="{BB962C8B-B14F-4D97-AF65-F5344CB8AC3E}">
        <p14:creationId xmlns:p14="http://schemas.microsoft.com/office/powerpoint/2010/main" val="2088251635"/>
      </p:ext>
    </p:extLst>
  </p:cSld>
  <p:clrMapOvr>
    <a:masterClrMapping/>
  </p:clrMapOvr>
  <p:extLst>
    <p:ext uri="{DCECCB84-F9BA-43D5-87BE-67443E8EF086}">
      <p15:sldGuideLst xmlns:p15="http://schemas.microsoft.com/office/powerpoint/2012/main">
        <p15:guide id="1" pos="824">
          <p15:clr>
            <a:srgbClr val="FBAE40"/>
          </p15:clr>
        </p15:guide>
        <p15:guide id="2" pos="6562">
          <p15:clr>
            <a:srgbClr val="FBAE40"/>
          </p15:clr>
        </p15:guide>
        <p15:guide id="3" orient="horz" pos="1071">
          <p15:clr>
            <a:srgbClr val="FBAE40"/>
          </p15:clr>
        </p15:guide>
        <p15:guide id="4" orient="horz" pos="1344">
          <p15:clr>
            <a:srgbClr val="FBAE40"/>
          </p15:clr>
        </p15:guide>
        <p15:guide id="5" orient="horz" pos="3566">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Rubrik och innehåll">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706948ED-B60D-4D1F-A84C-83F721C999CA}"/>
              </a:ext>
            </a:extLst>
          </p:cNvPr>
          <p:cNvSpPr>
            <a:spLocks noGrp="1"/>
          </p:cNvSpPr>
          <p:nvPr>
            <p:ph type="title"/>
          </p:nvPr>
        </p:nvSpPr>
        <p:spPr/>
        <p:txBody>
          <a:bodyPr rtlCol="0"/>
          <a:lstStyle/>
          <a:p>
            <a:pPr rtl="0"/>
            <a:r>
              <a:rPr lang="uk-ua"/>
              <a:t>Klicka här för att ändra mall för rubrikformat</a:t>
            </a:r>
          </a:p>
        </p:txBody>
      </p:sp>
      <p:sp>
        <p:nvSpPr>
          <p:cNvPr id="3" name="Platshållare för innehåll 2">
            <a:extLst>
              <a:ext uri="{FF2B5EF4-FFF2-40B4-BE49-F238E27FC236}">
                <a16:creationId xmlns:a16="http://schemas.microsoft.com/office/drawing/2014/main" id="{166C4E05-6271-4821-BC5D-89AE2394FB33}"/>
              </a:ext>
            </a:extLst>
          </p:cNvPr>
          <p:cNvSpPr>
            <a:spLocks noGrp="1"/>
          </p:cNvSpPr>
          <p:nvPr>
            <p:ph idx="1"/>
          </p:nvPr>
        </p:nvSpPr>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4" name="Platshållare för datum 3">
            <a:extLst>
              <a:ext uri="{FF2B5EF4-FFF2-40B4-BE49-F238E27FC236}">
                <a16:creationId xmlns:a16="http://schemas.microsoft.com/office/drawing/2014/main" id="{C107FCA8-84E8-4658-A2CE-30BCFE7552FB}"/>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5" name="Platshållare för sidfot 4">
            <a:extLst>
              <a:ext uri="{FF2B5EF4-FFF2-40B4-BE49-F238E27FC236}">
                <a16:creationId xmlns:a16="http://schemas.microsoft.com/office/drawing/2014/main" id="{4C9195CE-3A0A-46FD-BEF1-B355CFD360E7}"/>
              </a:ext>
            </a:extLst>
          </p:cNvPr>
          <p:cNvSpPr>
            <a:spLocks noGrp="1"/>
          </p:cNvSpPr>
          <p:nvPr>
            <p:ph type="ftr" sz="quarter" idx="11"/>
          </p:nvPr>
        </p:nvSpPr>
        <p:spPr/>
        <p:txBody>
          <a:bodyPr rtlCol="0"/>
          <a:lstStyle/>
          <a:p>
            <a:pPr rtl="0"/>
            <a:endParaRPr lang="sv-SE"/>
          </a:p>
        </p:txBody>
      </p:sp>
      <p:sp>
        <p:nvSpPr>
          <p:cNvPr id="6" name="Platshållare för bildnummer 5">
            <a:extLst>
              <a:ext uri="{FF2B5EF4-FFF2-40B4-BE49-F238E27FC236}">
                <a16:creationId xmlns:a16="http://schemas.microsoft.com/office/drawing/2014/main" id="{50C411F5-D6C2-427E-A562-70033827F4FD}"/>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37536554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Avsnitts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DBB390DB-96A5-4F52-A25A-216E4B9254AE}"/>
              </a:ext>
            </a:extLst>
          </p:cNvPr>
          <p:cNvSpPr>
            <a:spLocks noGrp="1"/>
          </p:cNvSpPr>
          <p:nvPr>
            <p:ph type="title"/>
          </p:nvPr>
        </p:nvSpPr>
        <p:spPr>
          <a:xfrm>
            <a:off x="831850" y="1709738"/>
            <a:ext cx="10515600" cy="2852737"/>
          </a:xfrm>
        </p:spPr>
        <p:txBody>
          <a:bodyPr rtlCol="0" anchor="b"/>
          <a:lstStyle>
            <a:lvl1pPr>
              <a:defRPr sz="6000"/>
            </a:lvl1pPr>
          </a:lstStyle>
          <a:p>
            <a:pPr rtl="0"/>
            <a:r>
              <a:rPr lang="uk-ua"/>
              <a:t>Klicka här för att ändra mall för rubrikformat</a:t>
            </a:r>
          </a:p>
        </p:txBody>
      </p:sp>
      <p:sp>
        <p:nvSpPr>
          <p:cNvPr id="3" name="Platshållare för text 2">
            <a:extLst>
              <a:ext uri="{FF2B5EF4-FFF2-40B4-BE49-F238E27FC236}">
                <a16:creationId xmlns:a16="http://schemas.microsoft.com/office/drawing/2014/main" id="{688CA6C2-0DBC-4ECB-98CB-AE96142B9D85}"/>
              </a:ext>
            </a:extLst>
          </p:cNvPr>
          <p:cNvSpPr>
            <a:spLocks noGrp="1"/>
          </p:cNvSpPr>
          <p:nvPr>
            <p:ph type="body" idx="1"/>
          </p:nvPr>
        </p:nvSpPr>
        <p:spPr>
          <a:xfrm>
            <a:off x="831850" y="4589463"/>
            <a:ext cx="10515600" cy="1500187"/>
          </a:xfrm>
        </p:spPr>
        <p:txBody>
          <a:bodyPr rtlCol="0"/>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rtl="0"/>
            <a:r>
              <a:rPr lang="uk-ua"/>
              <a:t>Klicka här för att ändra format på bakgrundstexten</a:t>
            </a:r>
          </a:p>
        </p:txBody>
      </p:sp>
      <p:sp>
        <p:nvSpPr>
          <p:cNvPr id="4" name="Platshållare för datum 3">
            <a:extLst>
              <a:ext uri="{FF2B5EF4-FFF2-40B4-BE49-F238E27FC236}">
                <a16:creationId xmlns:a16="http://schemas.microsoft.com/office/drawing/2014/main" id="{FB959FD2-C15A-47B1-97C5-F4C6BA841575}"/>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5" name="Platshållare för sidfot 4">
            <a:extLst>
              <a:ext uri="{FF2B5EF4-FFF2-40B4-BE49-F238E27FC236}">
                <a16:creationId xmlns:a16="http://schemas.microsoft.com/office/drawing/2014/main" id="{196E7E21-9367-420B-9382-831B6EC10792}"/>
              </a:ext>
            </a:extLst>
          </p:cNvPr>
          <p:cNvSpPr>
            <a:spLocks noGrp="1"/>
          </p:cNvSpPr>
          <p:nvPr>
            <p:ph type="ftr" sz="quarter" idx="11"/>
          </p:nvPr>
        </p:nvSpPr>
        <p:spPr/>
        <p:txBody>
          <a:bodyPr rtlCol="0"/>
          <a:lstStyle/>
          <a:p>
            <a:pPr rtl="0"/>
            <a:endParaRPr lang="sv-SE"/>
          </a:p>
        </p:txBody>
      </p:sp>
      <p:sp>
        <p:nvSpPr>
          <p:cNvPr id="6" name="Platshållare för bildnummer 5">
            <a:extLst>
              <a:ext uri="{FF2B5EF4-FFF2-40B4-BE49-F238E27FC236}">
                <a16:creationId xmlns:a16="http://schemas.microsoft.com/office/drawing/2014/main" id="{D0F4B85D-D437-4666-A7BF-F1CF08D1B382}"/>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25149491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vå delar">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661B67BB-F73D-44F9-B31B-CA6DAF295CF3}"/>
              </a:ext>
            </a:extLst>
          </p:cNvPr>
          <p:cNvSpPr>
            <a:spLocks noGrp="1"/>
          </p:cNvSpPr>
          <p:nvPr>
            <p:ph type="title"/>
          </p:nvPr>
        </p:nvSpPr>
        <p:spPr/>
        <p:txBody>
          <a:bodyPr rtlCol="0"/>
          <a:lstStyle/>
          <a:p>
            <a:pPr rtl="0"/>
            <a:r>
              <a:rPr lang="uk-ua"/>
              <a:t>Klicka här för att ändra mall för rubrikformat</a:t>
            </a:r>
          </a:p>
        </p:txBody>
      </p:sp>
      <p:sp>
        <p:nvSpPr>
          <p:cNvPr id="3" name="Platshållare för innehåll 2">
            <a:extLst>
              <a:ext uri="{FF2B5EF4-FFF2-40B4-BE49-F238E27FC236}">
                <a16:creationId xmlns:a16="http://schemas.microsoft.com/office/drawing/2014/main" id="{A317C54C-A75F-4C16-A8E0-2B516F5455A7}"/>
              </a:ext>
            </a:extLst>
          </p:cNvPr>
          <p:cNvSpPr>
            <a:spLocks noGrp="1"/>
          </p:cNvSpPr>
          <p:nvPr>
            <p:ph sz="half" idx="1"/>
          </p:nvPr>
        </p:nvSpPr>
        <p:spPr>
          <a:xfrm>
            <a:off x="838200" y="1825625"/>
            <a:ext cx="5181600" cy="435133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4" name="Platshållare för innehåll 3">
            <a:extLst>
              <a:ext uri="{FF2B5EF4-FFF2-40B4-BE49-F238E27FC236}">
                <a16:creationId xmlns:a16="http://schemas.microsoft.com/office/drawing/2014/main" id="{53468540-84F8-4B16-9E43-E41B7B10F490}"/>
              </a:ext>
            </a:extLst>
          </p:cNvPr>
          <p:cNvSpPr>
            <a:spLocks noGrp="1"/>
          </p:cNvSpPr>
          <p:nvPr>
            <p:ph sz="half" idx="2"/>
          </p:nvPr>
        </p:nvSpPr>
        <p:spPr>
          <a:xfrm>
            <a:off x="6172200" y="1825625"/>
            <a:ext cx="5181600" cy="435133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5" name="Platshållare för datum 4">
            <a:extLst>
              <a:ext uri="{FF2B5EF4-FFF2-40B4-BE49-F238E27FC236}">
                <a16:creationId xmlns:a16="http://schemas.microsoft.com/office/drawing/2014/main" id="{1EF08D53-B30A-4DA6-B5D0-4E0EAE11EBC8}"/>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6" name="Platshållare för sidfot 5">
            <a:extLst>
              <a:ext uri="{FF2B5EF4-FFF2-40B4-BE49-F238E27FC236}">
                <a16:creationId xmlns:a16="http://schemas.microsoft.com/office/drawing/2014/main" id="{49F641DC-F22E-4EDE-8AF4-73B8533BE8DC}"/>
              </a:ext>
            </a:extLst>
          </p:cNvPr>
          <p:cNvSpPr>
            <a:spLocks noGrp="1"/>
          </p:cNvSpPr>
          <p:nvPr>
            <p:ph type="ftr" sz="quarter" idx="11"/>
          </p:nvPr>
        </p:nvSpPr>
        <p:spPr/>
        <p:txBody>
          <a:bodyPr rtlCol="0"/>
          <a:lstStyle/>
          <a:p>
            <a:pPr rtl="0"/>
            <a:endParaRPr lang="sv-SE"/>
          </a:p>
        </p:txBody>
      </p:sp>
      <p:sp>
        <p:nvSpPr>
          <p:cNvPr id="7" name="Platshållare för bildnummer 6">
            <a:extLst>
              <a:ext uri="{FF2B5EF4-FFF2-40B4-BE49-F238E27FC236}">
                <a16:creationId xmlns:a16="http://schemas.microsoft.com/office/drawing/2014/main" id="{2A7A7DE2-EAB7-49DF-B876-537ACF07DF04}"/>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22927019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Jämförelse">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023A52A1-6028-4D96-AD34-22F70F333DED}"/>
              </a:ext>
            </a:extLst>
          </p:cNvPr>
          <p:cNvSpPr>
            <a:spLocks noGrp="1"/>
          </p:cNvSpPr>
          <p:nvPr>
            <p:ph type="title"/>
          </p:nvPr>
        </p:nvSpPr>
        <p:spPr>
          <a:xfrm>
            <a:off x="839788" y="365125"/>
            <a:ext cx="10515600" cy="1325563"/>
          </a:xfrm>
        </p:spPr>
        <p:txBody>
          <a:bodyPr rtlCol="0"/>
          <a:lstStyle/>
          <a:p>
            <a:pPr rtl="0"/>
            <a:r>
              <a:rPr lang="uk-ua"/>
              <a:t>Klicka här för att ändra mall för rubrikformat</a:t>
            </a:r>
          </a:p>
        </p:txBody>
      </p:sp>
      <p:sp>
        <p:nvSpPr>
          <p:cNvPr id="3" name="Platshållare för text 2">
            <a:extLst>
              <a:ext uri="{FF2B5EF4-FFF2-40B4-BE49-F238E27FC236}">
                <a16:creationId xmlns:a16="http://schemas.microsoft.com/office/drawing/2014/main" id="{8451EDBA-DD21-4A52-B54B-AAC88AB7D6C3}"/>
              </a:ext>
            </a:extLst>
          </p:cNvPr>
          <p:cNvSpPr>
            <a:spLocks noGrp="1"/>
          </p:cNvSpPr>
          <p:nvPr>
            <p:ph type="body" idx="1"/>
          </p:nvPr>
        </p:nvSpPr>
        <p:spPr>
          <a:xfrm>
            <a:off x="839788" y="1681163"/>
            <a:ext cx="5157787"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a:t>Klicka här för att ändra format på bakgrundstexten</a:t>
            </a:r>
          </a:p>
        </p:txBody>
      </p:sp>
      <p:sp>
        <p:nvSpPr>
          <p:cNvPr id="4" name="Platshållare för innehåll 3">
            <a:extLst>
              <a:ext uri="{FF2B5EF4-FFF2-40B4-BE49-F238E27FC236}">
                <a16:creationId xmlns:a16="http://schemas.microsoft.com/office/drawing/2014/main" id="{36C2ADCB-BEFB-49A9-8393-3FEB8FDB655E}"/>
              </a:ext>
            </a:extLst>
          </p:cNvPr>
          <p:cNvSpPr>
            <a:spLocks noGrp="1"/>
          </p:cNvSpPr>
          <p:nvPr>
            <p:ph sz="half" idx="2"/>
          </p:nvPr>
        </p:nvSpPr>
        <p:spPr>
          <a:xfrm>
            <a:off x="839788" y="2505075"/>
            <a:ext cx="5157787" cy="368458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5" name="Platshållare för text 4">
            <a:extLst>
              <a:ext uri="{FF2B5EF4-FFF2-40B4-BE49-F238E27FC236}">
                <a16:creationId xmlns:a16="http://schemas.microsoft.com/office/drawing/2014/main" id="{73540879-2C45-43F9-9527-F1CE95D2D8A2}"/>
              </a:ext>
            </a:extLst>
          </p:cNvPr>
          <p:cNvSpPr>
            <a:spLocks noGrp="1"/>
          </p:cNvSpPr>
          <p:nvPr>
            <p:ph type="body" sz="quarter" idx="3"/>
          </p:nvPr>
        </p:nvSpPr>
        <p:spPr>
          <a:xfrm>
            <a:off x="6172200" y="1681163"/>
            <a:ext cx="5183188" cy="823912"/>
          </a:xfrm>
        </p:spPr>
        <p:txBody>
          <a:bodyPr rtlCol="0"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uk-ua"/>
              <a:t>Klicka här för att ändra format på bakgrundstexten</a:t>
            </a:r>
          </a:p>
        </p:txBody>
      </p:sp>
      <p:sp>
        <p:nvSpPr>
          <p:cNvPr id="6" name="Platshållare för innehåll 5">
            <a:extLst>
              <a:ext uri="{FF2B5EF4-FFF2-40B4-BE49-F238E27FC236}">
                <a16:creationId xmlns:a16="http://schemas.microsoft.com/office/drawing/2014/main" id="{AA89006F-52C0-4B48-A484-74282989874D}"/>
              </a:ext>
            </a:extLst>
          </p:cNvPr>
          <p:cNvSpPr>
            <a:spLocks noGrp="1"/>
          </p:cNvSpPr>
          <p:nvPr>
            <p:ph sz="quarter" idx="4"/>
          </p:nvPr>
        </p:nvSpPr>
        <p:spPr>
          <a:xfrm>
            <a:off x="6172200" y="2505075"/>
            <a:ext cx="5183188" cy="3684588"/>
          </a:xfrm>
        </p:spPr>
        <p:txBody>
          <a:bodyPr rtlCol="0"/>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7" name="Platshållare för datum 6">
            <a:extLst>
              <a:ext uri="{FF2B5EF4-FFF2-40B4-BE49-F238E27FC236}">
                <a16:creationId xmlns:a16="http://schemas.microsoft.com/office/drawing/2014/main" id="{2B762A65-1452-400E-8A5C-6EBE6B842D63}"/>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8" name="Platshållare för sidfot 7">
            <a:extLst>
              <a:ext uri="{FF2B5EF4-FFF2-40B4-BE49-F238E27FC236}">
                <a16:creationId xmlns:a16="http://schemas.microsoft.com/office/drawing/2014/main" id="{73BCE2D2-4FBC-4A92-8D19-DB14B3509ABE}"/>
              </a:ext>
            </a:extLst>
          </p:cNvPr>
          <p:cNvSpPr>
            <a:spLocks noGrp="1"/>
          </p:cNvSpPr>
          <p:nvPr>
            <p:ph type="ftr" sz="quarter" idx="11"/>
          </p:nvPr>
        </p:nvSpPr>
        <p:spPr/>
        <p:txBody>
          <a:bodyPr rtlCol="0"/>
          <a:lstStyle/>
          <a:p>
            <a:pPr rtl="0"/>
            <a:endParaRPr lang="sv-SE"/>
          </a:p>
        </p:txBody>
      </p:sp>
      <p:sp>
        <p:nvSpPr>
          <p:cNvPr id="9" name="Platshållare för bildnummer 8">
            <a:extLst>
              <a:ext uri="{FF2B5EF4-FFF2-40B4-BE49-F238E27FC236}">
                <a16:creationId xmlns:a16="http://schemas.microsoft.com/office/drawing/2014/main" id="{4C235E07-13F6-4EF1-88DE-8F762F851F8A}"/>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30209663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Endast rubrik">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4E24CA35-4C1E-46BF-9EC7-A2C8BAC5D005}"/>
              </a:ext>
            </a:extLst>
          </p:cNvPr>
          <p:cNvSpPr>
            <a:spLocks noGrp="1"/>
          </p:cNvSpPr>
          <p:nvPr>
            <p:ph type="title"/>
          </p:nvPr>
        </p:nvSpPr>
        <p:spPr/>
        <p:txBody>
          <a:bodyPr rtlCol="0"/>
          <a:lstStyle/>
          <a:p>
            <a:pPr rtl="0"/>
            <a:r>
              <a:rPr lang="uk-ua"/>
              <a:t>Klicka här för att ändra mall för rubrikformat</a:t>
            </a:r>
          </a:p>
        </p:txBody>
      </p:sp>
      <p:sp>
        <p:nvSpPr>
          <p:cNvPr id="3" name="Platshållare för datum 2">
            <a:extLst>
              <a:ext uri="{FF2B5EF4-FFF2-40B4-BE49-F238E27FC236}">
                <a16:creationId xmlns:a16="http://schemas.microsoft.com/office/drawing/2014/main" id="{4AE5A266-C29B-441E-B0CF-2202E22389B8}"/>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4" name="Platshållare för sidfot 3">
            <a:extLst>
              <a:ext uri="{FF2B5EF4-FFF2-40B4-BE49-F238E27FC236}">
                <a16:creationId xmlns:a16="http://schemas.microsoft.com/office/drawing/2014/main" id="{F58D1E49-7603-4E12-9BA2-AF062C784A7B}"/>
              </a:ext>
            </a:extLst>
          </p:cNvPr>
          <p:cNvSpPr>
            <a:spLocks noGrp="1"/>
          </p:cNvSpPr>
          <p:nvPr>
            <p:ph type="ftr" sz="quarter" idx="11"/>
          </p:nvPr>
        </p:nvSpPr>
        <p:spPr/>
        <p:txBody>
          <a:bodyPr rtlCol="0"/>
          <a:lstStyle/>
          <a:p>
            <a:pPr rtl="0"/>
            <a:endParaRPr lang="sv-SE"/>
          </a:p>
        </p:txBody>
      </p:sp>
      <p:sp>
        <p:nvSpPr>
          <p:cNvPr id="5" name="Platshållare för bildnummer 4">
            <a:extLst>
              <a:ext uri="{FF2B5EF4-FFF2-40B4-BE49-F238E27FC236}">
                <a16:creationId xmlns:a16="http://schemas.microsoft.com/office/drawing/2014/main" id="{3AEE8D3D-5384-4F4D-837F-69F6BEDC4B80}"/>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221481183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Tom">
    <p:spTree>
      <p:nvGrpSpPr>
        <p:cNvPr id="1" name=""/>
        <p:cNvGrpSpPr/>
        <p:nvPr/>
      </p:nvGrpSpPr>
      <p:grpSpPr>
        <a:xfrm>
          <a:off x="0" y="0"/>
          <a:ext cx="0" cy="0"/>
          <a:chOff x="0" y="0"/>
          <a:chExt cx="0" cy="0"/>
        </a:xfrm>
      </p:grpSpPr>
      <p:sp>
        <p:nvSpPr>
          <p:cNvPr id="2" name="Platshållare för datum 1">
            <a:extLst>
              <a:ext uri="{FF2B5EF4-FFF2-40B4-BE49-F238E27FC236}">
                <a16:creationId xmlns:a16="http://schemas.microsoft.com/office/drawing/2014/main" id="{F8F2707F-B7BA-4133-8483-9801C84B4E4A}"/>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3" name="Platshållare för sidfot 2">
            <a:extLst>
              <a:ext uri="{FF2B5EF4-FFF2-40B4-BE49-F238E27FC236}">
                <a16:creationId xmlns:a16="http://schemas.microsoft.com/office/drawing/2014/main" id="{BDF4FE50-E902-467C-8708-4EB248A8779E}"/>
              </a:ext>
            </a:extLst>
          </p:cNvPr>
          <p:cNvSpPr>
            <a:spLocks noGrp="1"/>
          </p:cNvSpPr>
          <p:nvPr>
            <p:ph type="ftr" sz="quarter" idx="11"/>
          </p:nvPr>
        </p:nvSpPr>
        <p:spPr/>
        <p:txBody>
          <a:bodyPr rtlCol="0"/>
          <a:lstStyle/>
          <a:p>
            <a:pPr rtl="0"/>
            <a:endParaRPr lang="sv-SE"/>
          </a:p>
        </p:txBody>
      </p:sp>
      <p:sp>
        <p:nvSpPr>
          <p:cNvPr id="4" name="Platshållare för bildnummer 3">
            <a:extLst>
              <a:ext uri="{FF2B5EF4-FFF2-40B4-BE49-F238E27FC236}">
                <a16:creationId xmlns:a16="http://schemas.microsoft.com/office/drawing/2014/main" id="{588EA88E-7FA5-4898-ACBD-3A37DFC31EF6}"/>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26621211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ext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5473EFE0-24C9-4B6F-A228-80B95662EC31}"/>
              </a:ext>
            </a:extLst>
          </p:cNvPr>
          <p:cNvSpPr>
            <a:spLocks noGrp="1"/>
          </p:cNvSpPr>
          <p:nvPr>
            <p:ph type="title"/>
          </p:nvPr>
        </p:nvSpPr>
        <p:spPr>
          <a:xfrm>
            <a:off x="839788" y="457200"/>
            <a:ext cx="3932237" cy="1600200"/>
          </a:xfrm>
        </p:spPr>
        <p:txBody>
          <a:bodyPr rtlCol="0" anchor="b"/>
          <a:lstStyle>
            <a:lvl1pPr>
              <a:defRPr sz="3200"/>
            </a:lvl1pPr>
          </a:lstStyle>
          <a:p>
            <a:pPr rtl="0"/>
            <a:r>
              <a:rPr lang="uk-ua"/>
              <a:t>Klicka här för att ändra mall för rubrikformat</a:t>
            </a:r>
          </a:p>
        </p:txBody>
      </p:sp>
      <p:sp>
        <p:nvSpPr>
          <p:cNvPr id="3" name="Platshållare för innehåll 2">
            <a:extLst>
              <a:ext uri="{FF2B5EF4-FFF2-40B4-BE49-F238E27FC236}">
                <a16:creationId xmlns:a16="http://schemas.microsoft.com/office/drawing/2014/main" id="{78177853-530B-4B32-B651-818C0948E42D}"/>
              </a:ext>
            </a:extLst>
          </p:cNvPr>
          <p:cNvSpPr>
            <a:spLocks noGrp="1"/>
          </p:cNvSpPr>
          <p:nvPr>
            <p:ph idx="1"/>
          </p:nvPr>
        </p:nvSpPr>
        <p:spPr>
          <a:xfrm>
            <a:off x="5183188" y="987425"/>
            <a:ext cx="6172200" cy="4873625"/>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uk-ua"/>
              <a:t>Klicka här för att ändra format på bakgrundstexten</a:t>
            </a:r>
          </a:p>
          <a:p>
            <a:pPr lvl="1" rtl="0"/>
            <a:r>
              <a:rPr lang="uk-ua"/>
              <a:t>Nivå två</a:t>
            </a:r>
          </a:p>
          <a:p>
            <a:pPr lvl="2" rtl="0"/>
            <a:r>
              <a:rPr lang="uk-ua"/>
              <a:t>Nivå tre</a:t>
            </a:r>
          </a:p>
          <a:p>
            <a:pPr lvl="3" rtl="0"/>
            <a:r>
              <a:rPr lang="uk-ua"/>
              <a:t>Nivå fyra</a:t>
            </a:r>
          </a:p>
          <a:p>
            <a:pPr lvl="4" rtl="0"/>
            <a:r>
              <a:rPr lang="uk-ua"/>
              <a:t>Nivå fem</a:t>
            </a:r>
          </a:p>
        </p:txBody>
      </p:sp>
      <p:sp>
        <p:nvSpPr>
          <p:cNvPr id="4" name="Platshållare för text 3">
            <a:extLst>
              <a:ext uri="{FF2B5EF4-FFF2-40B4-BE49-F238E27FC236}">
                <a16:creationId xmlns:a16="http://schemas.microsoft.com/office/drawing/2014/main" id="{40A16AED-CC5F-495D-B580-095E2F6EEF65}"/>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a:t>Klicka här för att ändra format på bakgrundstexten</a:t>
            </a:r>
          </a:p>
        </p:txBody>
      </p:sp>
      <p:sp>
        <p:nvSpPr>
          <p:cNvPr id="5" name="Platshållare för datum 4">
            <a:extLst>
              <a:ext uri="{FF2B5EF4-FFF2-40B4-BE49-F238E27FC236}">
                <a16:creationId xmlns:a16="http://schemas.microsoft.com/office/drawing/2014/main" id="{9270BCEF-BA6A-4EAB-9535-7AE82B2EF60E}"/>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6" name="Platshållare för sidfot 5">
            <a:extLst>
              <a:ext uri="{FF2B5EF4-FFF2-40B4-BE49-F238E27FC236}">
                <a16:creationId xmlns:a16="http://schemas.microsoft.com/office/drawing/2014/main" id="{87E94DEE-D9B6-4F78-BE06-B530C50A7B1E}"/>
              </a:ext>
            </a:extLst>
          </p:cNvPr>
          <p:cNvSpPr>
            <a:spLocks noGrp="1"/>
          </p:cNvSpPr>
          <p:nvPr>
            <p:ph type="ftr" sz="quarter" idx="11"/>
          </p:nvPr>
        </p:nvSpPr>
        <p:spPr/>
        <p:txBody>
          <a:bodyPr rtlCol="0"/>
          <a:lstStyle/>
          <a:p>
            <a:pPr rtl="0"/>
            <a:endParaRPr lang="sv-SE"/>
          </a:p>
        </p:txBody>
      </p:sp>
      <p:sp>
        <p:nvSpPr>
          <p:cNvPr id="7" name="Platshållare för bildnummer 6">
            <a:extLst>
              <a:ext uri="{FF2B5EF4-FFF2-40B4-BE49-F238E27FC236}">
                <a16:creationId xmlns:a16="http://schemas.microsoft.com/office/drawing/2014/main" id="{84D7B307-CDE1-4B36-A002-561FB32058CC}"/>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5485285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ild med bildtext">
    <p:spTree>
      <p:nvGrpSpPr>
        <p:cNvPr id="1" name=""/>
        <p:cNvGrpSpPr/>
        <p:nvPr/>
      </p:nvGrpSpPr>
      <p:grpSpPr>
        <a:xfrm>
          <a:off x="0" y="0"/>
          <a:ext cx="0" cy="0"/>
          <a:chOff x="0" y="0"/>
          <a:chExt cx="0" cy="0"/>
        </a:xfrm>
      </p:grpSpPr>
      <p:sp>
        <p:nvSpPr>
          <p:cNvPr id="2" name="Rubrik 1">
            <a:extLst>
              <a:ext uri="{FF2B5EF4-FFF2-40B4-BE49-F238E27FC236}">
                <a16:creationId xmlns:a16="http://schemas.microsoft.com/office/drawing/2014/main" id="{9145E0F2-13C3-4200-80F1-4C8A1B15E507}"/>
              </a:ext>
            </a:extLst>
          </p:cNvPr>
          <p:cNvSpPr>
            <a:spLocks noGrp="1"/>
          </p:cNvSpPr>
          <p:nvPr>
            <p:ph type="title"/>
          </p:nvPr>
        </p:nvSpPr>
        <p:spPr>
          <a:xfrm>
            <a:off x="839788" y="457200"/>
            <a:ext cx="3932237" cy="1600200"/>
          </a:xfrm>
        </p:spPr>
        <p:txBody>
          <a:bodyPr rtlCol="0" anchor="b"/>
          <a:lstStyle>
            <a:lvl1pPr>
              <a:defRPr sz="3200"/>
            </a:lvl1pPr>
          </a:lstStyle>
          <a:p>
            <a:pPr rtl="0"/>
            <a:r>
              <a:rPr lang="uk-ua"/>
              <a:t>Klicka här för att ändra mall för rubrikformat</a:t>
            </a:r>
          </a:p>
        </p:txBody>
      </p:sp>
      <p:sp>
        <p:nvSpPr>
          <p:cNvPr id="3" name="Platshållare för bild 2">
            <a:extLst>
              <a:ext uri="{FF2B5EF4-FFF2-40B4-BE49-F238E27FC236}">
                <a16:creationId xmlns:a16="http://schemas.microsoft.com/office/drawing/2014/main" id="{1572AA07-1D13-4983-A78E-205A80075B4F}"/>
              </a:ext>
            </a:extLst>
          </p:cNvPr>
          <p:cNvSpPr>
            <a:spLocks noGrp="1"/>
          </p:cNvSpPr>
          <p:nvPr>
            <p:ph type="pic" idx="1"/>
          </p:nvPr>
        </p:nvSpPr>
        <p:spPr>
          <a:xfrm>
            <a:off x="5183188" y="987425"/>
            <a:ext cx="6172200" cy="4873625"/>
          </a:xfrm>
        </p:spPr>
        <p:txBody>
          <a:bodyPr rtlCol="0"/>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endParaRPr lang="sv-SE"/>
          </a:p>
        </p:txBody>
      </p:sp>
      <p:sp>
        <p:nvSpPr>
          <p:cNvPr id="4" name="Platshållare för text 3">
            <a:extLst>
              <a:ext uri="{FF2B5EF4-FFF2-40B4-BE49-F238E27FC236}">
                <a16:creationId xmlns:a16="http://schemas.microsoft.com/office/drawing/2014/main" id="{7C31EDA3-995C-4F17-A440-FE3B25C0E8DA}"/>
              </a:ext>
            </a:extLst>
          </p:cNvPr>
          <p:cNvSpPr>
            <a:spLocks noGrp="1"/>
          </p:cNvSpPr>
          <p:nvPr>
            <p:ph type="body" sz="half" idx="2"/>
          </p:nvPr>
        </p:nvSpPr>
        <p:spPr>
          <a:xfrm>
            <a:off x="839788" y="2057400"/>
            <a:ext cx="3932237" cy="3811588"/>
          </a:xfrm>
        </p:spPr>
        <p:txBody>
          <a:bodyPr rtlCol="0"/>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rtl="0"/>
            <a:r>
              <a:rPr lang="uk-ua"/>
              <a:t>Klicka här för att ändra format på bakgrundstexten</a:t>
            </a:r>
          </a:p>
        </p:txBody>
      </p:sp>
      <p:sp>
        <p:nvSpPr>
          <p:cNvPr id="5" name="Platshållare för datum 4">
            <a:extLst>
              <a:ext uri="{FF2B5EF4-FFF2-40B4-BE49-F238E27FC236}">
                <a16:creationId xmlns:a16="http://schemas.microsoft.com/office/drawing/2014/main" id="{36ADBCC8-13B9-4FC2-BF76-BD343464E759}"/>
              </a:ext>
            </a:extLst>
          </p:cNvPr>
          <p:cNvSpPr>
            <a:spLocks noGrp="1"/>
          </p:cNvSpPr>
          <p:nvPr>
            <p:ph type="dt" sz="half" idx="10"/>
          </p:nvPr>
        </p:nvSpPr>
        <p:spPr/>
        <p:txBody>
          <a:bodyPr rtlCol="0"/>
          <a:lstStyle/>
          <a:p>
            <a:pPr rtl="0"/>
            <a:fld id="{9315D045-B107-4FF5-91C1-5D4D8F0CD6A4}" type="datetimeFigureOut">
              <a:rPr lang="sv-SE" smtClean="0"/>
              <a:t>2023-03-02</a:t>
            </a:fld>
            <a:endParaRPr lang="sv-SE"/>
          </a:p>
        </p:txBody>
      </p:sp>
      <p:sp>
        <p:nvSpPr>
          <p:cNvPr id="6" name="Platshållare för sidfot 5">
            <a:extLst>
              <a:ext uri="{FF2B5EF4-FFF2-40B4-BE49-F238E27FC236}">
                <a16:creationId xmlns:a16="http://schemas.microsoft.com/office/drawing/2014/main" id="{B2BAD638-9681-4A66-8FBC-701DD4F6C4D6}"/>
              </a:ext>
            </a:extLst>
          </p:cNvPr>
          <p:cNvSpPr>
            <a:spLocks noGrp="1"/>
          </p:cNvSpPr>
          <p:nvPr>
            <p:ph type="ftr" sz="quarter" idx="11"/>
          </p:nvPr>
        </p:nvSpPr>
        <p:spPr/>
        <p:txBody>
          <a:bodyPr rtlCol="0"/>
          <a:lstStyle/>
          <a:p>
            <a:pPr rtl="0"/>
            <a:endParaRPr lang="sv-SE"/>
          </a:p>
        </p:txBody>
      </p:sp>
      <p:sp>
        <p:nvSpPr>
          <p:cNvPr id="7" name="Platshållare för bildnummer 6">
            <a:extLst>
              <a:ext uri="{FF2B5EF4-FFF2-40B4-BE49-F238E27FC236}">
                <a16:creationId xmlns:a16="http://schemas.microsoft.com/office/drawing/2014/main" id="{F51EAB5D-ECB3-4979-AE9D-DB6F2696FAF8}"/>
              </a:ext>
            </a:extLst>
          </p:cNvPr>
          <p:cNvSpPr>
            <a:spLocks noGrp="1"/>
          </p:cNvSpPr>
          <p:nvPr>
            <p:ph type="sldNum" sz="quarter" idx="12"/>
          </p:nvPr>
        </p:nvSpPr>
        <p:spPr/>
        <p:txBody>
          <a:bodyPr rtlCol="0"/>
          <a:lstStyle/>
          <a:p>
            <a:pPr rtl="0"/>
            <a:fld id="{C3B793C8-721A-4C4E-B676-787E4F9254ED}" type="slidenum">
              <a:rPr lang="sv-SE" smtClean="0"/>
              <a:t>‹#›</a:t>
            </a:fld>
            <a:endParaRPr lang="sv-SE"/>
          </a:p>
        </p:txBody>
      </p:sp>
    </p:spTree>
    <p:extLst>
      <p:ext uri="{BB962C8B-B14F-4D97-AF65-F5344CB8AC3E}">
        <p14:creationId xmlns:p14="http://schemas.microsoft.com/office/powerpoint/2010/main" val="335689039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Platshållare för rubrik 1">
            <a:extLst>
              <a:ext uri="{FF2B5EF4-FFF2-40B4-BE49-F238E27FC236}">
                <a16:creationId xmlns:a16="http://schemas.microsoft.com/office/drawing/2014/main" id="{869E8F23-F3A8-4BB6-BFFA-A8134CD3A461}"/>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pPr rtl="0"/>
            <a:r>
              <a:rPr lang="uk-ua"/>
              <a:t>Натисніть тут, щоб змінити шаблон стилю заголовка</a:t>
            </a:r>
          </a:p>
        </p:txBody>
      </p:sp>
      <p:sp>
        <p:nvSpPr>
          <p:cNvPr id="3" name="Platshållare för text 2">
            <a:extLst>
              <a:ext uri="{FF2B5EF4-FFF2-40B4-BE49-F238E27FC236}">
                <a16:creationId xmlns:a16="http://schemas.microsoft.com/office/drawing/2014/main" id="{5911FF5C-6C24-417F-94FA-8411D2775D6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rtl="0"/>
            <a:r>
              <a:rPr lang="uk-ua"/>
              <a:t>Натисніть тут, щоб змінити формат фонового тексту</a:t>
            </a:r>
          </a:p>
          <a:p>
            <a:pPr lvl="1" rtl="0"/>
            <a:r>
              <a:rPr lang="uk-ua"/>
              <a:t>Другий рівень</a:t>
            </a:r>
          </a:p>
          <a:p>
            <a:pPr lvl="2" rtl="0"/>
            <a:r>
              <a:rPr lang="uk-ua"/>
              <a:t>Третій рівень</a:t>
            </a:r>
          </a:p>
          <a:p>
            <a:pPr lvl="3" rtl="0"/>
            <a:r>
              <a:rPr lang="uk-ua"/>
              <a:t>Четвертий рівень</a:t>
            </a:r>
          </a:p>
          <a:p>
            <a:pPr lvl="4" rtl="0"/>
            <a:r>
              <a:rPr lang="uk-ua"/>
              <a:t>П'ятий рівень</a:t>
            </a:r>
          </a:p>
        </p:txBody>
      </p:sp>
      <p:sp>
        <p:nvSpPr>
          <p:cNvPr id="4" name="Platshållare för datum 3">
            <a:extLst>
              <a:ext uri="{FF2B5EF4-FFF2-40B4-BE49-F238E27FC236}">
                <a16:creationId xmlns:a16="http://schemas.microsoft.com/office/drawing/2014/main" id="{8C549BEB-446B-4D5D-9047-71BF51B5EAD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rtl="0"/>
            <a:fld id="{9315D045-B107-4FF5-91C1-5D4D8F0CD6A4}" type="datetimeFigureOut">
              <a:rPr lang="sv-SE" smtClean="0"/>
              <a:t>2023-03-02</a:t>
            </a:fld>
            <a:endParaRPr lang="sv-SE"/>
          </a:p>
        </p:txBody>
      </p:sp>
      <p:sp>
        <p:nvSpPr>
          <p:cNvPr id="5" name="Platshållare för sidfot 4">
            <a:extLst>
              <a:ext uri="{FF2B5EF4-FFF2-40B4-BE49-F238E27FC236}">
                <a16:creationId xmlns:a16="http://schemas.microsoft.com/office/drawing/2014/main" id="{F669069D-D4EB-49F6-B032-D6FC789B0AC2}"/>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rtl="0"/>
            <a:endParaRPr lang="sv-SE"/>
          </a:p>
        </p:txBody>
      </p:sp>
      <p:sp>
        <p:nvSpPr>
          <p:cNvPr id="6" name="Platshållare för bildnummer 5">
            <a:extLst>
              <a:ext uri="{FF2B5EF4-FFF2-40B4-BE49-F238E27FC236}">
                <a16:creationId xmlns:a16="http://schemas.microsoft.com/office/drawing/2014/main" id="{3D40A30E-1ADA-4F66-8361-B479B541E050}"/>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rtl="0"/>
            <a:fld id="{C3B793C8-721A-4C4E-B676-787E4F9254ED}" type="slidenum">
              <a:rPr lang="sv-SE" smtClean="0"/>
              <a:t>‹#›</a:t>
            </a:fld>
            <a:endParaRPr lang="sv-SE"/>
          </a:p>
        </p:txBody>
      </p:sp>
    </p:spTree>
    <p:extLst>
      <p:ext uri="{BB962C8B-B14F-4D97-AF65-F5344CB8AC3E}">
        <p14:creationId xmlns:p14="http://schemas.microsoft.com/office/powerpoint/2010/main" val="2662862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sv-SE"/>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2.xml"/><Relationship Id="rId1" Type="http://schemas.openxmlformats.org/officeDocument/2006/relationships/tags" Target="../tags/tag2.xml"/></Relationships>
</file>

<file path=ppt/slides/_rels/slide2.xml.rels><?xml version="1.0" encoding="UTF-8" standalone="yes"?>
<Relationships xmlns="http://schemas.openxmlformats.org/package/2006/relationships"><Relationship Id="rId3" Type="http://schemas.openxmlformats.org/officeDocument/2006/relationships/notesSlide" Target="../notesSlides/notesSlide2.xml"/><Relationship Id="rId2" Type="http://schemas.openxmlformats.org/officeDocument/2006/relationships/slideLayout" Target="../slideLayouts/slideLayout12.xml"/><Relationship Id="rId1" Type="http://schemas.openxmlformats.org/officeDocument/2006/relationships/tags" Target="../tags/tag3.xml"/></Relationships>
</file>

<file path=ppt/slides/_rels/slide3.xml.rels><?xml version="1.0" encoding="UTF-8" standalone="yes"?>
<Relationships xmlns="http://schemas.openxmlformats.org/package/2006/relationships"><Relationship Id="rId3" Type="http://schemas.openxmlformats.org/officeDocument/2006/relationships/notesSlide" Target="../notesSlides/notesSlide3.xml"/><Relationship Id="rId2" Type="http://schemas.openxmlformats.org/officeDocument/2006/relationships/slideLayout" Target="../slideLayouts/slideLayout12.xml"/><Relationship Id="rId1" Type="http://schemas.openxmlformats.org/officeDocument/2006/relationships/tags" Target="../tags/tag4.xml"/></Relationships>
</file>

<file path=ppt/slides/_rels/slide4.xml.rels><?xml version="1.0" encoding="UTF-8" standalone="yes"?>
<Relationships xmlns="http://schemas.openxmlformats.org/package/2006/relationships"><Relationship Id="rId3" Type="http://schemas.openxmlformats.org/officeDocument/2006/relationships/notesSlide" Target="../notesSlides/notesSlide4.xml"/><Relationship Id="rId2" Type="http://schemas.openxmlformats.org/officeDocument/2006/relationships/slideLayout" Target="../slideLayouts/slideLayout12.xml"/><Relationship Id="rId1" Type="http://schemas.openxmlformats.org/officeDocument/2006/relationships/tags" Target="../tags/tag5.xml"/></Relationships>
</file>

<file path=ppt/slides/_rels/slide5.xml.rels><?xml version="1.0" encoding="UTF-8" standalone="yes"?>
<Relationships xmlns="http://schemas.openxmlformats.org/package/2006/relationships"><Relationship Id="rId8" Type="http://schemas.openxmlformats.org/officeDocument/2006/relationships/hyperlink" Target="https://polisen.se/om-polisen/kontakt/tipsa-polisen/tipsa-polisen-via-webben/" TargetMode="External"/><Relationship Id="rId3" Type="http://schemas.openxmlformats.org/officeDocument/2006/relationships/notesSlide" Target="../notesSlides/notesSlide5.xml"/><Relationship Id="rId7" Type="http://schemas.openxmlformats.org/officeDocument/2006/relationships/hyperlink" Target="http://www.sac.se/" TargetMode="External"/><Relationship Id="rId2" Type="http://schemas.openxmlformats.org/officeDocument/2006/relationships/slideLayout" Target="../slideLayouts/slideLayout12.xml"/><Relationship Id="rId1" Type="http://schemas.openxmlformats.org/officeDocument/2006/relationships/tags" Target="../tags/tag6.xml"/><Relationship Id="rId6" Type="http://schemas.openxmlformats.org/officeDocument/2006/relationships/hyperlink" Target="http://www.fcfp.se/" TargetMode="External"/><Relationship Id="rId5" Type="http://schemas.openxmlformats.org/officeDocument/2006/relationships/hyperlink" Target="mailto:mikamottagningen@socialcentrum.goteborg.se" TargetMode="External"/><Relationship Id="rId4" Type="http://schemas.openxmlformats.org/officeDocument/2006/relationships/hyperlink" Target="https://goteborg.se/wps/portal/start/social--och-familjefragor/familj-barn-och-ungdom/mikamottagningen" TargetMode="External"/><Relationship Id="rId9" Type="http://schemas.openxmlformats.org/officeDocument/2006/relationships/hyperlink" Target="https://jamstalldhetsmyndigheten.se/mans-vald-mot-kvinnor/prostitution-och-manniskohandel/stod-till-yrkesverksamma/till-dig-som-moter-personer-pa-flykt-fran-ukraina/" TargetMode="External"/></Relationships>
</file>

<file path=ppt/slides/_rels/slide6.xml.rels><?xml version="1.0" encoding="UTF-8" standalone="yes"?>
<Relationships xmlns="http://schemas.openxmlformats.org/package/2006/relationships"><Relationship Id="rId8" Type="http://schemas.openxmlformats.org/officeDocument/2006/relationships/image" Target="../media/image4.png"/><Relationship Id="rId3" Type="http://schemas.openxmlformats.org/officeDocument/2006/relationships/notesSlide" Target="../notesSlides/notesSlide6.xml"/><Relationship Id="rId7" Type="http://schemas.openxmlformats.org/officeDocument/2006/relationships/hyperlink" Target="https://swedishgenderequalityagency.se/men-s-violence-against-women/prostitution-and-human-trafficking/before-you-go-information-in-ukrainian/" TargetMode="External"/><Relationship Id="rId2" Type="http://schemas.openxmlformats.org/officeDocument/2006/relationships/slideLayout" Target="../slideLayouts/slideLayout12.xml"/><Relationship Id="rId1" Type="http://schemas.openxmlformats.org/officeDocument/2006/relationships/tags" Target="../tags/tag7.xml"/><Relationship Id="rId6" Type="http://schemas.openxmlformats.org/officeDocument/2006/relationships/image" Target="../media/image3.png"/><Relationship Id="rId5" Type="http://schemas.openxmlformats.org/officeDocument/2006/relationships/image" Target="../media/image2.png"/><Relationship Id="rId10" Type="http://schemas.openxmlformats.org/officeDocument/2006/relationships/image" Target="../media/image5.png"/><Relationship Id="rId4" Type="http://schemas.openxmlformats.org/officeDocument/2006/relationships/hyperlink" Target="https://jamstalldhetsmyndigheten.se/swedish-gender-equality-agency/ukraine" TargetMode="External"/><Relationship Id="rId9" Type="http://schemas.openxmlformats.org/officeDocument/2006/relationships/hyperlink" Target="https://www.facebook.com/jamstalldhetsmyndigheten/posts/pfbid0TJRfP4Xbf2WGTij6CDnLjNNXM9MgeA3rJugQTmzinxPdt8qQfzHp9SMF696eiqNV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Platshållare för text 2">
            <a:extLst>
              <a:ext uri="{FF2B5EF4-FFF2-40B4-BE49-F238E27FC236}">
                <a16:creationId xmlns:a16="http://schemas.microsoft.com/office/drawing/2014/main" id="{45AA7C15-5234-43E4-96C9-FF1E08A08E0D}"/>
              </a:ext>
            </a:extLst>
          </p:cNvPr>
          <p:cNvSpPr>
            <a:spLocks noGrp="1"/>
          </p:cNvSpPr>
          <p:nvPr>
            <p:ph type="body" sz="quarter" idx="13"/>
          </p:nvPr>
        </p:nvSpPr>
        <p:spPr/>
        <p:txBody>
          <a:bodyPr rtlCol="0"/>
          <a:lstStyle/>
          <a:p>
            <a:pPr rtl="0"/>
            <a:r>
              <a:rPr lang="uk-ua">
                <a:highlight>
                  <a:srgbClr val="FFFF00"/>
                </a:highlight>
              </a:rPr>
              <a:t>Про нас</a:t>
            </a:r>
          </a:p>
          <a:p>
            <a:pPr rtl="0"/>
            <a:r>
              <a:rPr lang="uk-ua"/>
              <a:t>Проституція та торгівля людьми: жебрацтво, крадіжки, незаконний продаж наркотиків та алкоголю, примусове одруження, продаж сексуальних послуг, експлуатація на робочому місці або у домашньому господарстві</a:t>
            </a:r>
          </a:p>
          <a:p>
            <a:pPr rtl="0"/>
            <a:r>
              <a:rPr lang="uk-ua"/>
              <a:t>Необхідно покласти край насильству чоловіків над жінками!</a:t>
            </a:r>
          </a:p>
        </p:txBody>
      </p:sp>
      <p:sp>
        <p:nvSpPr>
          <p:cNvPr id="4" name="Platshållare för text 3">
            <a:extLst>
              <a:ext uri="{FF2B5EF4-FFF2-40B4-BE49-F238E27FC236}">
                <a16:creationId xmlns:a16="http://schemas.microsoft.com/office/drawing/2014/main" id="{B8505703-83E2-41F2-ACD1-6FB23A409B50}"/>
              </a:ext>
            </a:extLst>
          </p:cNvPr>
          <p:cNvSpPr>
            <a:spLocks noGrp="1"/>
          </p:cNvSpPr>
          <p:nvPr>
            <p:ph type="body" sz="quarter" idx="14"/>
          </p:nvPr>
        </p:nvSpPr>
        <p:spPr/>
        <p:txBody>
          <a:bodyPr rtlCol="0">
            <a:normAutofit fontScale="92500" lnSpcReduction="10000"/>
          </a:bodyPr>
          <a:lstStyle/>
          <a:p>
            <a:pPr rtl="0"/>
            <a:r>
              <a:rPr lang="uk-ua"/>
              <a:t>Ласкаво просимо</a:t>
            </a:r>
          </a:p>
          <a:p>
            <a:pPr rtl="0"/>
            <a:endParaRPr lang="sv-SE" dirty="0"/>
          </a:p>
        </p:txBody>
      </p:sp>
    </p:spTree>
    <p:custDataLst>
      <p:tags r:id="rId1"/>
    </p:custDataLst>
    <p:extLst>
      <p:ext uri="{BB962C8B-B14F-4D97-AF65-F5344CB8AC3E}">
        <p14:creationId xmlns:p14="http://schemas.microsoft.com/office/powerpoint/2010/main" val="14854504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6B64988-7745-4839-98E3-40381A7F6314}"/>
              </a:ext>
            </a:extLst>
          </p:cNvPr>
          <p:cNvSpPr>
            <a:spLocks noGrp="1"/>
          </p:cNvSpPr>
          <p:nvPr>
            <p:ph type="body" sz="quarter" idx="13"/>
          </p:nvPr>
        </p:nvSpPr>
        <p:spPr>
          <a:xfrm>
            <a:off x="1322168" y="2219022"/>
            <a:ext cx="9109075" cy="3378038"/>
          </a:xfrm>
        </p:spPr>
        <p:txBody>
          <a:bodyPr rtlCol="0">
            <a:normAutofit fontScale="62500" lnSpcReduction="20000"/>
          </a:bodyPr>
          <a:lstStyle/>
          <a:p>
            <a:pPr rtl="0"/>
            <a:r>
              <a:rPr lang="uk-ua"/>
              <a:t>У вас забрали документи, що посвідчують особу</a:t>
            </a:r>
            <a:endParaRPr lang="en-US" dirty="0"/>
          </a:p>
          <a:p>
            <a:pPr rtl="0"/>
            <a:r>
              <a:rPr lang="uk-ua"/>
              <a:t>Вас змушують до сексуальних дій</a:t>
            </a:r>
            <a:endParaRPr lang="en-US" dirty="0"/>
          </a:p>
          <a:p>
            <a:pPr rtl="0"/>
            <a:r>
              <a:rPr lang="uk-ua"/>
              <a:t>Вас змушують щодня працювати багато годин за низьку плату або безплатно</a:t>
            </a:r>
          </a:p>
          <a:p>
            <a:pPr rtl="0"/>
            <a:r>
              <a:rPr lang="uk-ua"/>
              <a:t>Вам повідомляють хибну інформацію про ваші права у Швеції</a:t>
            </a:r>
          </a:p>
          <a:p>
            <a:pPr rtl="0"/>
            <a:r>
              <a:rPr lang="uk-ua"/>
              <a:t>Вам пропонують житло в обмін на роботу або інші документи, наприклад, дозвіл на проживання</a:t>
            </a:r>
            <a:endParaRPr lang="en-US" dirty="0"/>
          </a:p>
          <a:p>
            <a:pPr rtl="0"/>
            <a:r>
              <a:rPr lang="uk-ua"/>
              <a:t>Ваш роботодавець не надає </a:t>
            </a:r>
            <a:r>
              <a:rPr lang="uk-ua">
                <a:ea typeface="+mn-lt"/>
                <a:cs typeface="+mn-lt"/>
              </a:rPr>
              <a:t>чіткої інформації про заробітну плату, відпустку та умови праці/безпеки</a:t>
            </a:r>
            <a:endParaRPr lang="en-US" dirty="0"/>
          </a:p>
          <a:p>
            <a:pPr rtl="0"/>
            <a:r>
              <a:rPr lang="uk-ua"/>
              <a:t>Вас наполегливо хочуть супроводжувати проти вашого бажання, коли ви звернулися за підтримкою або медичною допомогою</a:t>
            </a:r>
          </a:p>
          <a:p>
            <a:pPr rtl="0"/>
            <a:r>
              <a:rPr lang="uk-ua"/>
              <a:t>Вам або вашим близьким погрожують</a:t>
            </a:r>
          </a:p>
          <a:p>
            <a:pPr rtl="0"/>
            <a:r>
              <a:rPr lang="uk-ua"/>
              <a:t>Від вас вимагають виплату боргів, про які вам нічого не відомо</a:t>
            </a:r>
            <a:endParaRPr lang="en-US" dirty="0"/>
          </a:p>
        </p:txBody>
      </p:sp>
      <p:sp>
        <p:nvSpPr>
          <p:cNvPr id="6" name="Platshållare för text 2">
            <a:extLst>
              <a:ext uri="{FF2B5EF4-FFF2-40B4-BE49-F238E27FC236}">
                <a16:creationId xmlns:a16="http://schemas.microsoft.com/office/drawing/2014/main" id="{0A62F5CA-533C-4262-BA5D-3FCD0175A2D0}"/>
              </a:ext>
            </a:extLst>
          </p:cNvPr>
          <p:cNvSpPr txBox="1">
            <a:spLocks/>
          </p:cNvSpPr>
          <p:nvPr/>
        </p:nvSpPr>
        <p:spPr>
          <a:xfrm>
            <a:off x="1322168" y="1260940"/>
            <a:ext cx="6142011" cy="646331"/>
          </a:xfrm>
          <a:prstGeom prst="rect">
            <a:avLst/>
          </a:prstGeom>
        </p:spPr>
        <p:txBody>
          <a:bodyPr vert="horz" lIns="91440" tIns="45720" rIns="91440" bIns="45720" rtlCol="0">
            <a:normAutofit fontScale="47500" lnSpcReduction="20000"/>
          </a:bodyPr>
          <a:lstStyle>
            <a:lvl1pPr marL="0" indent="0" algn="l" defTabSz="914400" rtl="0" eaLnBrk="1" latinLnBrk="0" hangingPunct="1">
              <a:lnSpc>
                <a:spcPct val="90000"/>
              </a:lnSpc>
              <a:spcBef>
                <a:spcPts val="1000"/>
              </a:spcBef>
              <a:buFont typeface="Arial" panose="020B0604020202020204" pitchFamily="34" charset="0"/>
              <a:buNone/>
              <a:defRPr sz="48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rtl="0"/>
            <a:r>
              <a:rPr lang="uk-ua"/>
              <a:t>Якщо я або хтось у моєму оточенні потрапив у вразливу ситуацію:</a:t>
            </a:r>
          </a:p>
        </p:txBody>
      </p:sp>
    </p:spTree>
    <p:custDataLst>
      <p:tags r:id="rId1"/>
    </p:custDataLst>
    <p:extLst>
      <p:ext uri="{BB962C8B-B14F-4D97-AF65-F5344CB8AC3E}">
        <p14:creationId xmlns:p14="http://schemas.microsoft.com/office/powerpoint/2010/main" val="60944592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F07D5D43-FAD6-4D52-8C80-B0402DE3C594}"/>
              </a:ext>
            </a:extLst>
          </p:cNvPr>
          <p:cNvSpPr>
            <a:spLocks noGrp="1"/>
          </p:cNvSpPr>
          <p:nvPr>
            <p:ph type="body" sz="quarter" idx="13"/>
          </p:nvPr>
        </p:nvSpPr>
        <p:spPr/>
        <p:txBody>
          <a:bodyPr rtlCol="0">
            <a:normAutofit fontScale="77500" lnSpcReduction="20000"/>
          </a:bodyPr>
          <a:lstStyle/>
          <a:p>
            <a:pPr rtl="0"/>
            <a:r>
              <a:rPr lang="uk-ua">
                <a:ea typeface="+mn-lt"/>
                <a:cs typeface="+mn-lt"/>
              </a:rPr>
              <a:t>Мешканець квартири відсутній, бо працює багато годин на добу, іноді щодня</a:t>
            </a:r>
            <a:endParaRPr lang="sv-SE" dirty="0"/>
          </a:p>
          <a:p>
            <a:pPr rtl="0"/>
            <a:r>
              <a:rPr lang="uk-ua">
                <a:ea typeface="+mn-lt"/>
                <a:cs typeface="+mn-lt"/>
              </a:rPr>
              <a:t>Хтось супроводжує людину і говорить замість неї</a:t>
            </a:r>
            <a:endParaRPr lang="sv-SE" dirty="0"/>
          </a:p>
          <a:p>
            <a:pPr rtl="0"/>
            <a:r>
              <a:rPr lang="uk-ua"/>
              <a:t>Людина носить дорогий одяг і має багато грошей, походженню яких немає пояснення </a:t>
            </a:r>
          </a:p>
          <a:p>
            <a:pPr rtl="0"/>
            <a:r>
              <a:rPr lang="uk-ua"/>
              <a:t>Складається враження, що людину контролюють шляхом постійного телефонного зв'язку </a:t>
            </a:r>
          </a:p>
          <a:p>
            <a:pPr rtl="0"/>
            <a:r>
              <a:rPr lang="uk-ua">
                <a:ea typeface="+mn-lt"/>
                <a:cs typeface="+mn-lt"/>
              </a:rPr>
              <a:t>Незрозумілі відносини між дорослою людиною та дитиною або між партнерами</a:t>
            </a:r>
          </a:p>
          <a:p>
            <a:pPr rtl="0"/>
            <a:r>
              <a:rPr lang="uk-ua"/>
              <a:t>Непояснимі зникнення на тривалий час з місця проживання</a:t>
            </a:r>
          </a:p>
          <a:p>
            <a:pPr rtl="0"/>
            <a:r>
              <a:rPr lang="uk-ua">
                <a:ea typeface="+mn-lt"/>
                <a:cs typeface="+mn-lt"/>
              </a:rPr>
              <a:t>За людиною у квартиру приходять невідомі</a:t>
            </a:r>
            <a:endParaRPr lang="sv-SE" dirty="0"/>
          </a:p>
          <a:p>
            <a:pPr rtl="0"/>
            <a:endParaRPr lang="sv-SE" dirty="0"/>
          </a:p>
          <a:p>
            <a:pPr rtl="0"/>
            <a:endParaRPr lang="sv-SE" dirty="0"/>
          </a:p>
        </p:txBody>
      </p:sp>
      <p:sp>
        <p:nvSpPr>
          <p:cNvPr id="3" name="Platshållare för text 2">
            <a:extLst>
              <a:ext uri="{FF2B5EF4-FFF2-40B4-BE49-F238E27FC236}">
                <a16:creationId xmlns:a16="http://schemas.microsoft.com/office/drawing/2014/main" id="{A0442889-AAE3-4F6F-9D91-3AFC5ED9E58E}"/>
              </a:ext>
            </a:extLst>
          </p:cNvPr>
          <p:cNvSpPr>
            <a:spLocks noGrp="1"/>
          </p:cNvSpPr>
          <p:nvPr>
            <p:ph type="body" sz="quarter" idx="14"/>
          </p:nvPr>
        </p:nvSpPr>
        <p:spPr>
          <a:xfrm>
            <a:off x="1308099" y="1117584"/>
            <a:ext cx="8766630" cy="646331"/>
          </a:xfrm>
        </p:spPr>
        <p:txBody>
          <a:bodyPr rtlCol="0">
            <a:normAutofit fontScale="70000" lnSpcReduction="20000"/>
          </a:bodyPr>
          <a:lstStyle/>
          <a:p>
            <a:pPr rtl="0"/>
            <a:r>
              <a:rPr lang="uk-ua"/>
              <a:t>Ознаки того, що хтось у вашому оточенні у вразливій ситуації</a:t>
            </a:r>
          </a:p>
          <a:p>
            <a:pPr rtl="0"/>
            <a:endParaRPr lang="sv-SE" dirty="0"/>
          </a:p>
        </p:txBody>
      </p:sp>
    </p:spTree>
    <p:custDataLst>
      <p:tags r:id="rId1"/>
    </p:custDataLst>
    <p:extLst>
      <p:ext uri="{BB962C8B-B14F-4D97-AF65-F5344CB8AC3E}">
        <p14:creationId xmlns:p14="http://schemas.microsoft.com/office/powerpoint/2010/main" val="73710101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07AB2872-53E1-407A-B4FE-957D4378ADAC}"/>
              </a:ext>
            </a:extLst>
          </p:cNvPr>
          <p:cNvSpPr>
            <a:spLocks noGrp="1"/>
          </p:cNvSpPr>
          <p:nvPr>
            <p:ph type="body" sz="quarter" idx="13"/>
          </p:nvPr>
        </p:nvSpPr>
        <p:spPr/>
        <p:txBody>
          <a:bodyPr rtlCol="0">
            <a:normAutofit fontScale="92500" lnSpcReduction="20000"/>
          </a:bodyPr>
          <a:lstStyle/>
          <a:p>
            <a:pPr marL="229870" indent="-229870" rtl="0"/>
            <a:r>
              <a:rPr lang="uk-ua" sz="2800">
                <a:cs typeface="Arial" panose="020B0604020202020204"/>
              </a:rPr>
              <a:t>Зверніть увагу на те, що відбувається навколо місця проживання людини (автомобілі, люди біля будинку тощо)</a:t>
            </a:r>
          </a:p>
          <a:p>
            <a:pPr marL="229870" indent="-229870" rtl="0"/>
            <a:r>
              <a:rPr lang="uk-ua">
                <a:ea typeface="+mn-lt"/>
                <a:cs typeface="+mn-lt"/>
              </a:rPr>
              <a:t>Невідомі/сторонні особи «ошиваються» біля будинку, намагаючись встановити контакт з потенційними жертвами</a:t>
            </a:r>
            <a:endParaRPr lang="sv-SE" sz="2800" dirty="0">
              <a:cs typeface="Arial" panose="020B0604020202020204"/>
            </a:endParaRPr>
          </a:p>
          <a:p>
            <a:pPr marL="229870" indent="-229870" rtl="0"/>
            <a:r>
              <a:rPr lang="uk-ua" sz="2800">
                <a:cs typeface="Arial" panose="020B0604020202020204"/>
              </a:rPr>
              <a:t>Допоможіть людині знайти інформацію стосовно своїх прав</a:t>
            </a:r>
          </a:p>
          <a:p>
            <a:pPr marL="229870" indent="-229870" rtl="0"/>
            <a:r>
              <a:rPr lang="uk-ua" sz="2800">
                <a:ea typeface="+mn-lt"/>
                <a:cs typeface="+mn-lt"/>
              </a:rPr>
              <a:t>Прислухайтеся до</a:t>
            </a:r>
            <a:r>
              <a:rPr lang="uk-ua" sz="2800">
                <a:cs typeface="Arial" panose="020B0604020202020204"/>
              </a:rPr>
              <a:t> власної інтуїції! У разі виникнення підозр, поцікавтесь у людини про її роботу, самопочуття тощо</a:t>
            </a:r>
            <a:endParaRPr lang="sv-SE" dirty="0">
              <a:cs typeface="Arial" panose="020B0604020202020204"/>
            </a:endParaRPr>
          </a:p>
          <a:p>
            <a:pPr marL="229870" indent="-229870" rtl="0"/>
            <a:r>
              <a:rPr lang="uk-ua" sz="2800">
                <a:cs typeface="Arial" panose="020B0604020202020204"/>
              </a:rPr>
              <a:t>Зв'яжіться з тим, кому </a:t>
            </a:r>
            <a:r>
              <a:rPr lang="uk-ua">
                <a:cs typeface="Arial" panose="020B0604020202020204"/>
              </a:rPr>
              <a:t> довіряєте </a:t>
            </a:r>
            <a:endParaRPr lang="sv-SE" sz="2800" dirty="0"/>
          </a:p>
        </p:txBody>
      </p:sp>
      <p:sp>
        <p:nvSpPr>
          <p:cNvPr id="3" name="Platshållare för text 2">
            <a:extLst>
              <a:ext uri="{FF2B5EF4-FFF2-40B4-BE49-F238E27FC236}">
                <a16:creationId xmlns:a16="http://schemas.microsoft.com/office/drawing/2014/main" id="{DE66FF6F-18B9-4AC5-BE1D-40BDA574737A}"/>
              </a:ext>
            </a:extLst>
          </p:cNvPr>
          <p:cNvSpPr>
            <a:spLocks noGrp="1"/>
          </p:cNvSpPr>
          <p:nvPr>
            <p:ph type="body" sz="quarter" idx="14"/>
          </p:nvPr>
        </p:nvSpPr>
        <p:spPr/>
        <p:txBody>
          <a:bodyPr rtlCol="0">
            <a:normAutofit fontScale="47500" lnSpcReduction="20000"/>
          </a:bodyPr>
          <a:lstStyle/>
          <a:p>
            <a:pPr rtl="0"/>
            <a:r>
              <a:rPr lang="uk-ua" dirty="0"/>
              <a:t>Як я можу виявити випадки проституції та торгівлі людьми у моєму оточенні?</a:t>
            </a:r>
          </a:p>
        </p:txBody>
      </p:sp>
    </p:spTree>
    <p:custDataLst>
      <p:tags r:id="rId1"/>
    </p:custDataLst>
    <p:extLst>
      <p:ext uri="{BB962C8B-B14F-4D97-AF65-F5344CB8AC3E}">
        <p14:creationId xmlns:p14="http://schemas.microsoft.com/office/powerpoint/2010/main" val="318712839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Platshållare för text 1">
            <a:extLst>
              <a:ext uri="{FF2B5EF4-FFF2-40B4-BE49-F238E27FC236}">
                <a16:creationId xmlns:a16="http://schemas.microsoft.com/office/drawing/2014/main" id="{11199048-B42B-46AC-BC0F-D344A0560959}"/>
              </a:ext>
            </a:extLst>
          </p:cNvPr>
          <p:cNvSpPr>
            <a:spLocks noGrp="1"/>
          </p:cNvSpPr>
          <p:nvPr>
            <p:ph type="body" sz="quarter" idx="13"/>
          </p:nvPr>
        </p:nvSpPr>
        <p:spPr>
          <a:xfrm>
            <a:off x="1308100" y="2219022"/>
            <a:ext cx="9109075" cy="3521394"/>
          </a:xfrm>
        </p:spPr>
        <p:txBody>
          <a:bodyPr rtlCol="0">
            <a:normAutofit fontScale="47500" lnSpcReduction="20000"/>
          </a:bodyPr>
          <a:lstStyle/>
          <a:p>
            <a:pPr rtl="0"/>
            <a:r>
              <a:rPr lang="uk-ua" dirty="0"/>
              <a:t>Лінія довіри та підтримки жінок (різними мовами) </a:t>
            </a:r>
          </a:p>
          <a:p>
            <a:pPr lvl="1" rtl="0"/>
            <a:r>
              <a:rPr lang="uk-ua" dirty="0"/>
              <a:t>+46 20 – 50 50 50</a:t>
            </a:r>
          </a:p>
          <a:p>
            <a:pPr lvl="1" rtl="0"/>
            <a:r>
              <a:rPr lang="uk-ua" dirty="0"/>
              <a:t>Анонімно, безкоштовно, 24/7</a:t>
            </a:r>
          </a:p>
          <a:p>
            <a:pPr rtl="0"/>
            <a:r>
              <a:rPr lang="uk-ua" dirty="0"/>
              <a:t>Приймальня Міки в Гетеборзі, підтримка жертв проституції</a:t>
            </a:r>
          </a:p>
          <a:p>
            <a:pPr lvl="1" rtl="0"/>
            <a:r>
              <a:rPr lang="uk-ua" dirty="0"/>
              <a:t>+46 20 – 32 73 28 </a:t>
            </a:r>
          </a:p>
          <a:p>
            <a:pPr lvl="1" rtl="0"/>
            <a:r>
              <a:rPr lang="uk-ua" dirty="0">
                <a:hlinkClick r:id="rId4"/>
              </a:rPr>
              <a:t>через інтернет </a:t>
            </a:r>
            <a:r>
              <a:rPr lang="uk-ua" dirty="0"/>
              <a:t>(goteborg.se)</a:t>
            </a:r>
          </a:p>
          <a:p>
            <a:pPr lvl="1" rtl="0"/>
            <a:r>
              <a:rPr lang="uk-ua" dirty="0">
                <a:hlinkClick r:id="rId5"/>
              </a:rPr>
              <a:t>mikamottagningen@socialcentrum.goteborg.se</a:t>
            </a:r>
            <a:endParaRPr lang="sv-SE" dirty="0"/>
          </a:p>
          <a:p>
            <a:pPr rtl="0"/>
            <a:r>
              <a:rPr lang="uk-ua" dirty="0"/>
              <a:t>Притулок для жінок у вашому муніципалітеті</a:t>
            </a:r>
          </a:p>
          <a:p>
            <a:pPr rtl="0"/>
            <a:r>
              <a:rPr lang="uk-ua" dirty="0"/>
              <a:t>Профспілка</a:t>
            </a:r>
          </a:p>
          <a:p>
            <a:pPr lvl="1" rtl="0"/>
            <a:r>
              <a:rPr lang="uk-ua" dirty="0"/>
              <a:t>Погані умови праці, незважаючи на членство та форму зайнятості</a:t>
            </a:r>
          </a:p>
          <a:p>
            <a:pPr lvl="1" rtl="0"/>
            <a:r>
              <a:rPr lang="uk-ua" dirty="0"/>
              <a:t>Профспілковий центр іммігрантів без документів: </a:t>
            </a:r>
            <a:r>
              <a:rPr lang="uk-ua" dirty="0">
                <a:hlinkClick r:id="rId6"/>
              </a:rPr>
              <a:t>www.fcfp.se</a:t>
            </a:r>
            <a:r>
              <a:rPr lang="uk-ua" dirty="0"/>
              <a:t> пропонує консультацію з питань трудового права. </a:t>
            </a:r>
          </a:p>
          <a:p>
            <a:pPr lvl="1" rtl="0"/>
            <a:r>
              <a:rPr lang="uk-ua" dirty="0"/>
              <a:t>SAC-синдикалісти: </a:t>
            </a:r>
            <a:r>
              <a:rPr lang="uk-ua" dirty="0">
                <a:hlinkClick r:id="rId7"/>
              </a:rPr>
              <a:t>www.sac.se</a:t>
            </a:r>
            <a:r>
              <a:rPr lang="uk-ua" dirty="0"/>
              <a:t>. Пропонує консультацію з питань трудового права</a:t>
            </a:r>
          </a:p>
          <a:p>
            <a:pPr rtl="0"/>
            <a:r>
              <a:rPr lang="uk-ua" dirty="0"/>
              <a:t>Інформацію щодо можливих випадків проституції, торгівлі людьми можна повідомити в поліцію</a:t>
            </a:r>
            <a:endParaRPr lang="sv-SE" sz="1600" dirty="0">
              <a:solidFill>
                <a:srgbClr val="0070C0"/>
              </a:solidFill>
            </a:endParaRPr>
          </a:p>
          <a:p>
            <a:pPr lvl="1" rtl="0"/>
            <a:r>
              <a:rPr lang="uk-ua" dirty="0"/>
              <a:t>Залиште інформацію, зателефонувавши на +46 77 114 14 00 (або 114 14 зі шведського мобільного номера)</a:t>
            </a:r>
          </a:p>
          <a:p>
            <a:pPr lvl="1" rtl="0"/>
            <a:r>
              <a:rPr lang="uk-ua" dirty="0"/>
              <a:t>Через </a:t>
            </a:r>
            <a:r>
              <a:rPr lang="uk-ua" dirty="0">
                <a:hlinkClick r:id="rId8"/>
              </a:rPr>
              <a:t>веб-форму</a:t>
            </a:r>
            <a:endParaRPr lang="sv-SE" dirty="0"/>
          </a:p>
          <a:p>
            <a:pPr rtl="0"/>
            <a:r>
              <a:rPr lang="uk-ua" dirty="0"/>
              <a:t>Дивіться Державна служба з питань гендерної рівності для більшості суб'єктів (</a:t>
            </a:r>
            <a:r>
              <a:rPr lang="uk-ua" dirty="0">
                <a:hlinkClick r:id="rId9"/>
              </a:rPr>
              <a:t>jämy.se </a:t>
            </a:r>
            <a:r>
              <a:rPr lang="uk-ua" dirty="0"/>
              <a:t>параграф «hänvisa vidare </a:t>
            </a:r>
            <a:br>
              <a:rPr lang="hr-HR" dirty="0"/>
            </a:br>
            <a:r>
              <a:rPr lang="uk-ua" dirty="0"/>
              <a:t>(див. далі)»)</a:t>
            </a:r>
            <a:endParaRPr lang="sv-SE" dirty="0"/>
          </a:p>
          <a:p>
            <a:pPr rtl="0"/>
            <a:endParaRPr lang="sv-SE" dirty="0"/>
          </a:p>
        </p:txBody>
      </p:sp>
      <p:sp>
        <p:nvSpPr>
          <p:cNvPr id="3" name="Platshållare för text 2">
            <a:extLst>
              <a:ext uri="{FF2B5EF4-FFF2-40B4-BE49-F238E27FC236}">
                <a16:creationId xmlns:a16="http://schemas.microsoft.com/office/drawing/2014/main" id="{FE0283C9-87CF-4DD7-8273-87BEE64E30AF}"/>
              </a:ext>
            </a:extLst>
          </p:cNvPr>
          <p:cNvSpPr>
            <a:spLocks noGrp="1"/>
          </p:cNvSpPr>
          <p:nvPr>
            <p:ph type="body" sz="quarter" idx="14"/>
          </p:nvPr>
        </p:nvSpPr>
        <p:spPr>
          <a:xfrm>
            <a:off x="1308099" y="1117584"/>
            <a:ext cx="9109075" cy="646331"/>
          </a:xfrm>
        </p:spPr>
        <p:txBody>
          <a:bodyPr rtlCol="0">
            <a:normAutofit fontScale="92500" lnSpcReduction="10000"/>
          </a:bodyPr>
          <a:lstStyle/>
          <a:p>
            <a:pPr rtl="0"/>
            <a:r>
              <a:rPr lang="uk-ua" dirty="0"/>
              <a:t>Хто ще може допомогти?</a:t>
            </a:r>
          </a:p>
        </p:txBody>
      </p:sp>
    </p:spTree>
    <p:custDataLst>
      <p:tags r:id="rId1"/>
    </p:custDataLst>
    <p:extLst>
      <p:ext uri="{BB962C8B-B14F-4D97-AF65-F5344CB8AC3E}">
        <p14:creationId xmlns:p14="http://schemas.microsoft.com/office/powerpoint/2010/main" val="19519858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Bildobjekt 8">
            <a:hlinkClick r:id="rId4"/>
            <a:extLst>
              <a:ext uri="{FF2B5EF4-FFF2-40B4-BE49-F238E27FC236}">
                <a16:creationId xmlns:a16="http://schemas.microsoft.com/office/drawing/2014/main" id="{166E42B0-A9B3-48C7-A414-D9E0906DD52B}"/>
              </a:ext>
            </a:extLst>
          </p:cNvPr>
          <p:cNvPicPr>
            <a:picLocks noChangeAspect="1"/>
          </p:cNvPicPr>
          <p:nvPr/>
        </p:nvPicPr>
        <p:blipFill>
          <a:blip r:embed="rId5"/>
          <a:stretch>
            <a:fillRect/>
          </a:stretch>
        </p:blipFill>
        <p:spPr>
          <a:xfrm>
            <a:off x="843865" y="863582"/>
            <a:ext cx="3547141" cy="2636947"/>
          </a:xfrm>
          <a:prstGeom prst="rect">
            <a:avLst/>
          </a:prstGeom>
        </p:spPr>
      </p:pic>
      <p:pic>
        <p:nvPicPr>
          <p:cNvPr id="11" name="Bildobjekt 10">
            <a:extLst>
              <a:ext uri="{FF2B5EF4-FFF2-40B4-BE49-F238E27FC236}">
                <a16:creationId xmlns:a16="http://schemas.microsoft.com/office/drawing/2014/main" id="{7428C3C7-06B2-4F0C-A3E2-DEB046BC0670}"/>
              </a:ext>
            </a:extLst>
          </p:cNvPr>
          <p:cNvPicPr>
            <a:picLocks noChangeAspect="1"/>
          </p:cNvPicPr>
          <p:nvPr/>
        </p:nvPicPr>
        <p:blipFill>
          <a:blip r:embed="rId6"/>
          <a:stretch>
            <a:fillRect/>
          </a:stretch>
        </p:blipFill>
        <p:spPr>
          <a:xfrm>
            <a:off x="843865" y="3457732"/>
            <a:ext cx="3414408" cy="2703917"/>
          </a:xfrm>
          <a:prstGeom prst="rect">
            <a:avLst/>
          </a:prstGeom>
        </p:spPr>
      </p:pic>
      <p:sp>
        <p:nvSpPr>
          <p:cNvPr id="7" name="Platshållare för text 2">
            <a:extLst>
              <a:ext uri="{FF2B5EF4-FFF2-40B4-BE49-F238E27FC236}">
                <a16:creationId xmlns:a16="http://schemas.microsoft.com/office/drawing/2014/main" id="{9D32DD8A-1F6C-4599-B416-077D01FFD239}"/>
              </a:ext>
            </a:extLst>
          </p:cNvPr>
          <p:cNvSpPr txBox="1">
            <a:spLocks/>
          </p:cNvSpPr>
          <p:nvPr/>
        </p:nvSpPr>
        <p:spPr>
          <a:xfrm>
            <a:off x="843864" y="217251"/>
            <a:ext cx="11129059" cy="646331"/>
          </a:xfrm>
          <a:prstGeom prst="rect">
            <a:avLst/>
          </a:prstGeom>
        </p:spPr>
        <p:txBody>
          <a:bodyPr vert="horz" lIns="91440" tIns="45720" rIns="91440" bIns="45720" rtlCol="0">
            <a:normAutofit fontScale="70000" lnSpcReduction="20000"/>
          </a:bodyPr>
          <a:lstStyle>
            <a:lvl1pPr marL="0" indent="0" algn="l" defTabSz="914400" rtl="0" eaLnBrk="1" latinLnBrk="0" hangingPunct="1">
              <a:lnSpc>
                <a:spcPct val="90000"/>
              </a:lnSpc>
              <a:spcBef>
                <a:spcPts val="1000"/>
              </a:spcBef>
              <a:buFont typeface="Arial" panose="020B0604020202020204" pitchFamily="34" charset="0"/>
              <a:buNone/>
              <a:defRPr sz="4800" b="1" kern="1200">
                <a:solidFill>
                  <a:schemeClr val="accent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algn="ctr" rtl="0"/>
            <a:r>
              <a:rPr lang="uk-ua" dirty="0"/>
              <a:t>Допоможіть нам розповсюдити правильну інформацію</a:t>
            </a:r>
          </a:p>
        </p:txBody>
      </p:sp>
      <p:pic>
        <p:nvPicPr>
          <p:cNvPr id="6" name="Bildobjekt 5">
            <a:hlinkClick r:id="rId7"/>
            <a:extLst>
              <a:ext uri="{FF2B5EF4-FFF2-40B4-BE49-F238E27FC236}">
                <a16:creationId xmlns:a16="http://schemas.microsoft.com/office/drawing/2014/main" id="{7B741C4B-A58B-4D86-A053-EF3579E12647}"/>
              </a:ext>
            </a:extLst>
          </p:cNvPr>
          <p:cNvPicPr>
            <a:picLocks noChangeAspect="1"/>
          </p:cNvPicPr>
          <p:nvPr/>
        </p:nvPicPr>
        <p:blipFill>
          <a:blip r:embed="rId8"/>
          <a:stretch>
            <a:fillRect/>
          </a:stretch>
        </p:blipFill>
        <p:spPr>
          <a:xfrm>
            <a:off x="4772245" y="1011475"/>
            <a:ext cx="3547141" cy="4488994"/>
          </a:xfrm>
          <a:prstGeom prst="rect">
            <a:avLst/>
          </a:prstGeom>
        </p:spPr>
      </p:pic>
      <p:pic>
        <p:nvPicPr>
          <p:cNvPr id="12" name="Bildobjekt 11">
            <a:hlinkClick r:id="rId9"/>
            <a:extLst>
              <a:ext uri="{FF2B5EF4-FFF2-40B4-BE49-F238E27FC236}">
                <a16:creationId xmlns:a16="http://schemas.microsoft.com/office/drawing/2014/main" id="{7CA27A2B-A0C7-4D8F-B02B-838EEDDA1E0F}"/>
              </a:ext>
            </a:extLst>
          </p:cNvPr>
          <p:cNvPicPr>
            <a:picLocks noChangeAspect="1"/>
          </p:cNvPicPr>
          <p:nvPr/>
        </p:nvPicPr>
        <p:blipFill>
          <a:blip r:embed="rId10"/>
          <a:stretch>
            <a:fillRect/>
          </a:stretch>
        </p:blipFill>
        <p:spPr>
          <a:xfrm>
            <a:off x="8319386" y="1129792"/>
            <a:ext cx="3653538" cy="3679898"/>
          </a:xfrm>
          <a:prstGeom prst="rect">
            <a:avLst/>
          </a:prstGeom>
        </p:spPr>
      </p:pic>
    </p:spTree>
    <p:custDataLst>
      <p:tags r:id="rId1"/>
    </p:custDataLst>
    <p:extLst>
      <p:ext uri="{BB962C8B-B14F-4D97-AF65-F5344CB8AC3E}">
        <p14:creationId xmlns:p14="http://schemas.microsoft.com/office/powerpoint/2010/main" val="1071768877"/>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 name="ARTICULATE_SLIDE_COUNT" val="6"/>
</p:tagLst>
</file>

<file path=ppt/tags/tag2.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3.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4.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5.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6.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ags/tag7.xml><?xml version="1.0" encoding="utf-8"?>
<p:tagLst xmlns:a="http://schemas.openxmlformats.org/drawingml/2006/main" xmlns:r="http://schemas.openxmlformats.org/officeDocument/2006/relationships" xmlns:p="http://schemas.openxmlformats.org/presentationml/2006/main">
  <p:tag name="ARTICULATE_SLIDE_THUMBNAIL_REFRESH" val="1"/>
</p:tagLst>
</file>

<file path=ppt/theme/theme1.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tema">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53</TotalTime>
  <Words>1115</Words>
  <Application>Microsoft Office PowerPoint</Application>
  <PresentationFormat>Widescreen</PresentationFormat>
  <Paragraphs>85</Paragraphs>
  <Slides>6</Slides>
  <Notes>6</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6</vt:i4>
      </vt:variant>
    </vt:vector>
  </HeadingPairs>
  <TitlesOfParts>
    <vt:vector size="14" baseType="lpstr">
      <vt:lpstr>Arial</vt:lpstr>
      <vt:lpstr>Calibri</vt:lpstr>
      <vt:lpstr>Calibri Light</vt:lpstr>
      <vt:lpstr>Gotham Narrow Book, sans-serif</vt:lpstr>
      <vt:lpstr>kumbh-regular</vt:lpstr>
      <vt:lpstr>Open Sans</vt:lpstr>
      <vt:lpstr>prata</vt:lpstr>
      <vt:lpstr>Office-tema</vt:lpstr>
      <vt:lpstr>PowerPoint Presentation</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PowerPoint-presentation</dc:title>
  <dc:creator>den Teuling Thijs</dc:creator>
  <cp:keywords>class='Internal'</cp:keywords>
  <cp:lastModifiedBy>Linda Šore Roje</cp:lastModifiedBy>
  <cp:revision>13</cp:revision>
  <dcterms:created xsi:type="dcterms:W3CDTF">2023-02-08T14:00:48Z</dcterms:created>
  <dcterms:modified xsi:type="dcterms:W3CDTF">2023-03-02T07:21:17Z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ArticulateGUID">
    <vt:lpwstr>6FFE5D36-6D64-4FA4-A3BD-937F3783413C</vt:lpwstr>
  </property>
  <property fmtid="{D5CDD505-2E9C-101B-9397-08002B2CF9AE}" pid="3" name="ArticulatePath">
    <vt:lpwstr>Till skyddsbehövande</vt:lpwstr>
  </property>
</Properties>
</file>