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1" r:id="rId4"/>
  </p:sldMasterIdLst>
  <p:notesMasterIdLst>
    <p:notesMasterId r:id="rId19"/>
  </p:notesMasterIdLst>
  <p:handoutMasterIdLst>
    <p:handoutMasterId r:id="rId20"/>
  </p:handoutMasterIdLst>
  <p:sldIdLst>
    <p:sldId id="258" r:id="rId5"/>
    <p:sldId id="262" r:id="rId6"/>
    <p:sldId id="266" r:id="rId7"/>
    <p:sldId id="263" r:id="rId8"/>
    <p:sldId id="265" r:id="rId9"/>
    <p:sldId id="267" r:id="rId10"/>
    <p:sldId id="269" r:id="rId11"/>
    <p:sldId id="270" r:id="rId12"/>
    <p:sldId id="271" r:id="rId13"/>
    <p:sldId id="272" r:id="rId14"/>
    <p:sldId id="260" r:id="rId15"/>
    <p:sldId id="268" r:id="rId16"/>
    <p:sldId id="442" r:id="rId17"/>
    <p:sldId id="26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71" userDrawn="1">
          <p15:clr>
            <a:srgbClr val="A4A3A4"/>
          </p15:clr>
        </p15:guide>
        <p15:guide id="2" orient="horz" pos="1344" userDrawn="1">
          <p15:clr>
            <a:srgbClr val="A4A3A4"/>
          </p15:clr>
        </p15:guide>
        <p15:guide id="3" orient="horz" pos="3680" userDrawn="1">
          <p15:clr>
            <a:srgbClr val="A4A3A4"/>
          </p15:clr>
        </p15:guide>
        <p15:guide id="4" pos="824" userDrawn="1">
          <p15:clr>
            <a:srgbClr val="A4A3A4"/>
          </p15:clr>
        </p15:guide>
        <p15:guide id="5" pos="6562"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82"/>
    <p:restoredTop sz="63220" autoAdjust="0"/>
  </p:normalViewPr>
  <p:slideViewPr>
    <p:cSldViewPr snapToGrid="0" snapToObjects="1">
      <p:cViewPr varScale="1">
        <p:scale>
          <a:sx n="63" d="100"/>
          <a:sy n="63" d="100"/>
        </p:scale>
        <p:origin x="84" y="180"/>
      </p:cViewPr>
      <p:guideLst>
        <p:guide orient="horz" pos="1071"/>
        <p:guide orient="horz" pos="1344"/>
        <p:guide orient="horz" pos="3680"/>
        <p:guide pos="824"/>
        <p:guide pos="6562"/>
      </p:guideLst>
    </p:cSldViewPr>
  </p:slideViewPr>
  <p:notesTextViewPr>
    <p:cViewPr>
      <p:scale>
        <a:sx n="1" d="1"/>
        <a:sy n="1" d="1"/>
      </p:scale>
      <p:origin x="0" y="0"/>
    </p:cViewPr>
  </p:notesTextViewPr>
  <p:notesViewPr>
    <p:cSldViewPr snapToGrid="0" snapToObjects="1">
      <p:cViewPr varScale="1">
        <p:scale>
          <a:sx n="124" d="100"/>
          <a:sy n="124" d="100"/>
        </p:scale>
        <p:origin x="673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A6593534-0D02-4DE5-A606-36B2078D88D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EF6B8361-0038-40D5-AA4F-373E7B9802E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2BC2A4D-D77A-46AA-9E51-BB8777A28DFB}" type="datetimeFigureOut">
              <a:rPr lang="sv-SE" smtClean="0"/>
              <a:t>2023-01-27</a:t>
            </a:fld>
            <a:endParaRPr lang="sv-SE"/>
          </a:p>
        </p:txBody>
      </p:sp>
      <p:sp>
        <p:nvSpPr>
          <p:cNvPr id="4" name="Platshållare för sidfot 3">
            <a:extLst>
              <a:ext uri="{FF2B5EF4-FFF2-40B4-BE49-F238E27FC236}">
                <a16:creationId xmlns:a16="http://schemas.microsoft.com/office/drawing/2014/main" id="{30BC7E95-7FFC-436D-BA60-EE1E55E5C71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C622D131-3EE9-4062-8575-393B39AE952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C2EF53F-0864-481C-A5E9-8DF5A937F7BE}" type="slidenum">
              <a:rPr lang="sv-SE" smtClean="0"/>
              <a:t>‹#›</a:t>
            </a:fld>
            <a:endParaRPr lang="sv-SE"/>
          </a:p>
        </p:txBody>
      </p:sp>
    </p:spTree>
    <p:extLst>
      <p:ext uri="{BB962C8B-B14F-4D97-AF65-F5344CB8AC3E}">
        <p14:creationId xmlns:p14="http://schemas.microsoft.com/office/powerpoint/2010/main" val="353146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7229167-0AD3-DA46-9728-CCDBC765314A}" type="datetimeFigureOut">
              <a:rPr lang="sv-SE" smtClean="0"/>
              <a:t>2023-01-27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sv-SE"/>
              <a:t>Redigera format för bakgrundstext
Nivå två
Nivå tre
Nivå fyra
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A9211E-C8A7-2F43-884B-8B0E86F6FED2}" type="slidenum">
              <a:rPr lang="sv-SE" smtClean="0"/>
              <a:t>‹#›</a:t>
            </a:fld>
            <a:endParaRPr lang="sv-SE"/>
          </a:p>
        </p:txBody>
      </p:sp>
    </p:spTree>
    <p:extLst>
      <p:ext uri="{BB962C8B-B14F-4D97-AF65-F5344CB8AC3E}">
        <p14:creationId xmlns:p14="http://schemas.microsoft.com/office/powerpoint/2010/main" val="42901297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fcfp.se/"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Definition av mäns våld mot kvinnor: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srgbClr val="44546A"/>
                </a:solidFill>
                <a:effectLst/>
                <a:uLnTx/>
                <a:uFillTx/>
                <a:latin typeface="Calibri" panose="020F0502020204030204"/>
                <a:ea typeface="+mn-ea"/>
                <a:cs typeface="+mn-cs"/>
              </a:rPr>
              <a:t>Våld är varje handling riktad mot en annan person, som genom denna handling skadar, smärtar, skrämmer eller kränker, får denna person att göra något mot sin vilja eller avstå från att göra något som den vill.” Per </a:t>
            </a:r>
            <a:r>
              <a:rPr kumimoji="0" lang="sv-SE" sz="1200" b="0" i="0" u="none" strike="noStrike" kern="1200" cap="none" spc="0" normalizeH="0" baseline="0" noProof="0" dirty="0" err="1">
                <a:ln>
                  <a:noFill/>
                </a:ln>
                <a:solidFill>
                  <a:srgbClr val="44546A"/>
                </a:solidFill>
                <a:effectLst/>
                <a:uLnTx/>
                <a:uFillTx/>
                <a:latin typeface="Calibri" panose="020F0502020204030204"/>
                <a:ea typeface="+mn-ea"/>
                <a:cs typeface="+mn-cs"/>
              </a:rPr>
              <a:t>Isdal</a:t>
            </a:r>
            <a:r>
              <a:rPr kumimoji="0" lang="sv-SE" sz="1200" b="0" i="0" u="none" strike="noStrike" kern="1200" cap="none" spc="0" normalizeH="0" baseline="0" noProof="0" dirty="0">
                <a:ln>
                  <a:noFill/>
                </a:ln>
                <a:solidFill>
                  <a:srgbClr val="44546A"/>
                </a:solidFill>
                <a:effectLst/>
                <a:uLnTx/>
                <a:uFillTx/>
                <a:latin typeface="Calibri" panose="020F0502020204030204"/>
                <a:ea typeface="+mn-ea"/>
                <a:cs typeface="+mn-cs"/>
              </a:rPr>
              <a:t>, Alternativ till våld</a:t>
            </a:r>
            <a:endParaRPr lang="sv-SE" dirty="0"/>
          </a:p>
          <a:p>
            <a:endParaRPr lang="sv-SE" dirty="0"/>
          </a:p>
          <a:p>
            <a:r>
              <a:rPr lang="sv-SE" dirty="0"/>
              <a:t>Adressera tydligt vad det handlar om: allmän info, inte för att det förekommer på boendet. Motarbeta ryktesspridning är viktigt att lyfta, visa pålitliga källor.</a:t>
            </a:r>
          </a:p>
        </p:txBody>
      </p:sp>
      <p:sp>
        <p:nvSpPr>
          <p:cNvPr id="4" name="Platshållare för bildnummer 3"/>
          <p:cNvSpPr>
            <a:spLocks noGrp="1"/>
          </p:cNvSpPr>
          <p:nvPr>
            <p:ph type="sldNum" sz="quarter" idx="5"/>
          </p:nvPr>
        </p:nvSpPr>
        <p:spPr/>
        <p:txBody>
          <a:bodyPr/>
          <a:lstStyle/>
          <a:p>
            <a:fld id="{0BA9211E-C8A7-2F43-884B-8B0E86F6FED2}" type="slidenum">
              <a:rPr lang="sv-SE" smtClean="0"/>
              <a:t>1</a:t>
            </a:fld>
            <a:endParaRPr lang="sv-SE"/>
          </a:p>
        </p:txBody>
      </p:sp>
    </p:spTree>
    <p:extLst>
      <p:ext uri="{BB962C8B-B14F-4D97-AF65-F5344CB8AC3E}">
        <p14:creationId xmlns:p14="http://schemas.microsoft.com/office/powerpoint/2010/main" val="15450339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QR-koden funkar och bilden ovanför länkar till information på jämställdhetsmyndigheten med information på Ukrainska. Bilden fungerar också som klickbar länk</a:t>
            </a:r>
          </a:p>
          <a:p>
            <a:endParaRPr lang="sv-SE" dirty="0"/>
          </a:p>
          <a:p>
            <a:r>
              <a:rPr lang="sv-SE" dirty="0"/>
              <a:t>Youtube-bilden i mitten länkar till film från </a:t>
            </a:r>
            <a:r>
              <a:rPr lang="sv-SE" dirty="0" err="1"/>
              <a:t>Jämställdshetsmyndigheten</a:t>
            </a:r>
            <a:r>
              <a:rPr lang="sv-SE" dirty="0"/>
              <a:t> på deras webbsida om trygga arbetsplatser. Här finns, jämte filmen, också information på ukrainska.</a:t>
            </a:r>
          </a:p>
          <a:p>
            <a:endParaRPr lang="sv-SE" dirty="0"/>
          </a:p>
          <a:p>
            <a:r>
              <a:rPr lang="sv-SE" dirty="0"/>
              <a:t>Facebook-bilden leder till ett inlägg från </a:t>
            </a:r>
            <a:r>
              <a:rPr lang="sv-SE" dirty="0" err="1"/>
              <a:t>Jämställdshetsmyndigheten</a:t>
            </a:r>
            <a:r>
              <a:rPr lang="sv-SE" dirty="0"/>
              <a:t> som går att dela (om man har ett </a:t>
            </a:r>
            <a:r>
              <a:rPr lang="sv-SE" dirty="0" err="1"/>
              <a:t>facebook</a:t>
            </a:r>
            <a:r>
              <a:rPr lang="sv-SE" dirty="0"/>
              <a:t>-konto)</a:t>
            </a:r>
          </a:p>
          <a:p>
            <a:endParaRPr lang="sv-SE" dirty="0"/>
          </a:p>
          <a:p>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12</a:t>
            </a:fld>
            <a:endParaRPr lang="sv-SE"/>
          </a:p>
        </p:txBody>
      </p:sp>
    </p:spTree>
    <p:extLst>
      <p:ext uri="{BB962C8B-B14F-4D97-AF65-F5344CB8AC3E}">
        <p14:creationId xmlns:p14="http://schemas.microsoft.com/office/powerpoint/2010/main" val="35074569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datum 3"/>
          <p:cNvSpPr>
            <a:spLocks noGrp="1"/>
          </p:cNvSpPr>
          <p:nvPr>
            <p:ph type="dt" idx="10"/>
          </p:nvPr>
        </p:nvSpPr>
        <p:spPr/>
        <p:txBody>
          <a:bodyPr/>
          <a:lstStyle/>
          <a:p>
            <a:fld id="{72532145-269E-4DEC-A5F5-E687CD17D124}" type="datetime1">
              <a:rPr lang="sv-SE" smtClean="0"/>
              <a:t>2023-01-27</a:t>
            </a:fld>
            <a:endParaRPr lang="sv-SE"/>
          </a:p>
        </p:txBody>
      </p:sp>
      <p:sp>
        <p:nvSpPr>
          <p:cNvPr id="5" name="Platshållare för bildnummer 4"/>
          <p:cNvSpPr>
            <a:spLocks noGrp="1"/>
          </p:cNvSpPr>
          <p:nvPr>
            <p:ph type="sldNum" sz="quarter" idx="11"/>
          </p:nvPr>
        </p:nvSpPr>
        <p:spPr/>
        <p:txBody>
          <a:bodyPr/>
          <a:lstStyle/>
          <a:p>
            <a:fld id="{4B1086EF-3011-429C-976B-61D9CA3A2B54}" type="slidenum">
              <a:rPr lang="sv-SE" smtClean="0"/>
              <a:t>14</a:t>
            </a:fld>
            <a:endParaRPr lang="sv-SE"/>
          </a:p>
        </p:txBody>
      </p:sp>
    </p:spTree>
    <p:extLst>
      <p:ext uri="{BB962C8B-B14F-4D97-AF65-F5344CB8AC3E}">
        <p14:creationId xmlns:p14="http://schemas.microsoft.com/office/powerpoint/2010/main" val="954536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Människohandel är ett allvarligt brott som förekommer i stora delar av</a:t>
            </a:r>
          </a:p>
          <a:p>
            <a:r>
              <a:rPr lang="sv-SE" dirty="0"/>
              <a:t>världen. Mellan 20-30 miljoner människor beräknas vara utsatta för </a:t>
            </a:r>
          </a:p>
          <a:p>
            <a:r>
              <a:rPr lang="sv-SE" dirty="0"/>
              <a:t>människohandel. Av dessa beräknar FN att 1,2 miljoner är barn, det vill </a:t>
            </a:r>
          </a:p>
          <a:p>
            <a:r>
              <a:rPr lang="sv-SE" dirty="0"/>
              <a:t>säga personer under 18 år.</a:t>
            </a:r>
          </a:p>
          <a:p>
            <a:endParaRPr lang="sv-SE" dirty="0"/>
          </a:p>
          <a:p>
            <a:pPr marL="0" indent="0">
              <a:buNone/>
            </a:pPr>
            <a:r>
              <a:rPr lang="sv-SE" sz="1200" i="0" dirty="0">
                <a:effectLst/>
              </a:rPr>
              <a:t>Det är förbjudet att sälja, köpa eller medverka till handel av människor. Människohandelsbrottet regleras i </a:t>
            </a:r>
            <a:r>
              <a:rPr lang="sv-SE" sz="1200" b="1" i="0" dirty="0">
                <a:effectLst/>
              </a:rPr>
              <a:t>4 kap. brottsbalken.</a:t>
            </a:r>
          </a:p>
          <a:p>
            <a:pPr marL="0" indent="0">
              <a:buNone/>
            </a:pPr>
            <a:r>
              <a:rPr lang="sv-SE" sz="1200" i="0" dirty="0">
                <a:effectLst/>
              </a:rPr>
              <a:t>Personer med störst risk att utsättas befinner sig ofta redan i en utsatt situation präglad av fattigdom, diskriminering och med få valmöjligheter. </a:t>
            </a:r>
            <a:r>
              <a:rPr lang="sv-SE" sz="1200" dirty="0"/>
              <a:t>Brottet är en del av den grova organiserade brottsligheten och genererar stora ekonomiska vinster. Risken för rättslig påföljd är påfallande liten.  Motorn i brottet är efterfrågan på billiga tjänster och varor.</a:t>
            </a:r>
          </a:p>
          <a:p>
            <a:endParaRPr lang="sv-SE" dirty="0"/>
          </a:p>
          <a:p>
            <a:r>
              <a:rPr lang="sv-SE" dirty="0"/>
              <a:t>Den som utsätts för människohandel kan tvingas tigga, stjäla, langa, bli </a:t>
            </a:r>
          </a:p>
          <a:p>
            <a:r>
              <a:rPr lang="sv-SE" dirty="0"/>
              <a:t>bortgift, sälja sexuella tjänster, utnyttjas i hushållsarbete, eller till att begå </a:t>
            </a:r>
          </a:p>
          <a:p>
            <a:r>
              <a:rPr lang="sv-SE" dirty="0"/>
              <a:t>andra brott. Många gånger handlar det om att den utsatta har svårt att säga </a:t>
            </a:r>
          </a:p>
          <a:p>
            <a:r>
              <a:rPr lang="sv-SE" dirty="0"/>
              <a:t>nej eller tvingas utföra olika handlingar genom tvång, vilseledande eller hot. </a:t>
            </a:r>
          </a:p>
          <a:p>
            <a:endParaRPr lang="sv-SE" dirty="0"/>
          </a:p>
          <a:p>
            <a:r>
              <a:rPr lang="sv-SE" dirty="0"/>
              <a:t>Det är inte ovanligt att bli exploaterat på flera olika sätt samtidigt.</a:t>
            </a:r>
          </a:p>
          <a:p>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2</a:t>
            </a:fld>
            <a:endParaRPr lang="sv-SE"/>
          </a:p>
        </p:txBody>
      </p:sp>
    </p:spTree>
    <p:extLst>
      <p:ext uri="{BB962C8B-B14F-4D97-AF65-F5344CB8AC3E}">
        <p14:creationId xmlns:p14="http://schemas.microsoft.com/office/powerpoint/2010/main" val="159874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a:t>Arbetsrätt</a:t>
            </a:r>
          </a:p>
          <a:p>
            <a:r>
              <a:rPr lang="sv-SE" b="0" i="0" dirty="0">
                <a:solidFill>
                  <a:srgbClr val="1B1B1B"/>
                </a:solidFill>
                <a:effectLst/>
                <a:latin typeface="Roboto" panose="02000000000000000000" pitchFamily="2" charset="0"/>
              </a:rPr>
              <a:t>Som arbetstagare har man rätt till ett anställningsavtal, schysta arbetsomständigheter, lön och arbetstider. Informationsverige.se finns tillgänglig på olika språk, där man själv kan läsa om sina olika rättigheter och skyldigheter på olika språk, ukrainska under framtagning, dvs att inte all information är tillgänglig på det språket än, men stora delar. Finns på bl.a. engelska och ryska.</a:t>
            </a:r>
          </a:p>
          <a:p>
            <a:r>
              <a:rPr lang="sv-SE" b="0" i="0" dirty="0">
                <a:solidFill>
                  <a:srgbClr val="1B1B1B"/>
                </a:solidFill>
                <a:effectLst/>
                <a:latin typeface="Roboto" panose="02000000000000000000" pitchFamily="2" charset="0"/>
              </a:rPr>
              <a:t>Här kan du läsa information om att arbeta i Sverige. Du kan till exempel hitta information om hur du kan hitta ett arbete, hur du startar eget företag och hur den svenska arbetsmarknaden fungerar.</a:t>
            </a:r>
          </a:p>
          <a:p>
            <a:endParaRPr lang="sv-SE" b="0" i="0" dirty="0">
              <a:solidFill>
                <a:srgbClr val="1B1B1B"/>
              </a:solidFill>
              <a:effectLst/>
              <a:latin typeface="Roboto" panose="02000000000000000000" pitchFamily="2" charset="0"/>
            </a:endParaRPr>
          </a:p>
          <a:p>
            <a:r>
              <a:rPr lang="sv-SE" b="1" i="0" dirty="0">
                <a:solidFill>
                  <a:srgbClr val="1B1B1B"/>
                </a:solidFill>
                <a:effectLst/>
                <a:latin typeface="Roboto" panose="02000000000000000000" pitchFamily="2" charset="0"/>
              </a:rPr>
              <a:t>Migrationsrätt</a:t>
            </a:r>
          </a:p>
          <a:p>
            <a:pPr algn="l"/>
            <a:r>
              <a:rPr lang="sv-SE" b="0" i="0" dirty="0">
                <a:solidFill>
                  <a:srgbClr val="1B1B1B"/>
                </a:solidFill>
                <a:effectLst/>
                <a:latin typeface="Roboto" panose="02000000000000000000" pitchFamily="2" charset="0"/>
              </a:rPr>
              <a:t>På informationssverige.se finns information om dina rättigheter, sammanställd tillsammans med Migrationsverket. Här finns samlad information för dig som har flytt från kriget i Ukraina. Fler delar av webbplatsen kommer översättas till ukrainska inom kort.</a:t>
            </a:r>
          </a:p>
          <a:p>
            <a:pPr algn="l"/>
            <a:r>
              <a:rPr lang="sv-SE" b="0" i="0" dirty="0">
                <a:solidFill>
                  <a:srgbClr val="1B1B1B"/>
                </a:solidFill>
                <a:effectLst/>
                <a:latin typeface="Roboto" panose="02000000000000000000" pitchFamily="2" charset="0"/>
              </a:rPr>
              <a:t>Du som kommer till Sverige från Ukraina kan stanna upp till 90 dagar utan visum om du har ett biometriskt pass. För att du ska kunna arbeta och ditt barn ska kunna gå i skolan behöver du söka uppehållstillstånd hos Migrationsverket.</a:t>
            </a:r>
          </a:p>
          <a:p>
            <a:pPr algn="l"/>
            <a:endParaRPr lang="sv-SE" b="0" i="0" dirty="0">
              <a:solidFill>
                <a:srgbClr val="1B1B1B"/>
              </a:solidFill>
              <a:effectLst/>
              <a:latin typeface="Roboto" panose="02000000000000000000" pitchFamily="2" charset="0"/>
            </a:endParaRPr>
          </a:p>
          <a:p>
            <a:pPr algn="l"/>
            <a:r>
              <a:rPr lang="sv-SE" b="1" i="0" dirty="0">
                <a:solidFill>
                  <a:srgbClr val="1B1B1B"/>
                </a:solidFill>
                <a:effectLst/>
                <a:latin typeface="Roboto" panose="02000000000000000000" pitchFamily="2" charset="0"/>
              </a:rPr>
              <a:t>Brottsoffer</a:t>
            </a:r>
          </a:p>
          <a:p>
            <a:pPr algn="l"/>
            <a:r>
              <a:rPr lang="sv-SE" b="0" i="0" dirty="0">
                <a:solidFill>
                  <a:srgbClr val="1B1B1B"/>
                </a:solidFill>
                <a:effectLst/>
                <a:latin typeface="Roboto" panose="02000000000000000000" pitchFamily="2" charset="0"/>
              </a:rPr>
              <a:t>Är du utsatts att bli utnyttjad för sexuella ändamål eller på arbetsmarknaden, är detta aldrig ett skäl för att ditt uppehållstillstånd kan återkallas. För mer information om när ditt UT skulle kunna återkallas, exempelvis om du har lämnat oriktiga uppgifter till Migrationsverket, se https://www.migrationsverket.se/Privatpersoner/Skydd-enligt-massflyktsdirektivet/Efter-beslut-om-uppehallstillstand-enligt-massflyktsdirektivet.html. </a:t>
            </a:r>
            <a:r>
              <a:rPr lang="sv-SE" sz="1200" dirty="0"/>
              <a:t>Du kan </a:t>
            </a:r>
            <a:r>
              <a:rPr lang="sv-SE" sz="1200" dirty="0">
                <a:solidFill>
                  <a:srgbClr val="FF0000"/>
                </a:solidFill>
              </a:rPr>
              <a:t>alltid</a:t>
            </a:r>
            <a:r>
              <a:rPr lang="sv-SE" sz="1200" dirty="0"/>
              <a:t> vända dig till polis, socialtjänst och regionkoordinatorer för anmälan, stöd och hjälp och att det INTE kommer att riskera inskränkning av rätt till uppehälle, skydd, stöd, ekonomi etc. </a:t>
            </a:r>
            <a:endParaRPr lang="sv-SE" b="0" i="0" dirty="0">
              <a:solidFill>
                <a:srgbClr val="1B1B1B"/>
              </a:solidFill>
              <a:effectLst/>
              <a:latin typeface="Roboto" panose="02000000000000000000" pitchFamily="2" charset="0"/>
            </a:endParaRPr>
          </a:p>
          <a:p>
            <a:pPr algn="l"/>
            <a:endParaRPr lang="sv-SE" b="0" i="0" dirty="0">
              <a:solidFill>
                <a:srgbClr val="1B1B1B"/>
              </a:solidFill>
              <a:effectLst/>
              <a:latin typeface="Roboto" panose="02000000000000000000" pitchFamily="2" charset="0"/>
            </a:endParaRPr>
          </a:p>
          <a:p>
            <a:pPr algn="l"/>
            <a:r>
              <a:rPr lang="sv-SE" b="1" i="0" dirty="0">
                <a:solidFill>
                  <a:srgbClr val="1B1B1B"/>
                </a:solidFill>
                <a:effectLst/>
                <a:latin typeface="Roboto" panose="02000000000000000000" pitchFamily="2" charset="0"/>
              </a:rPr>
              <a:t>Brottsofferjouren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FFFFFF"/>
                </a:solidFill>
                <a:effectLst/>
                <a:latin typeface="Verdana" panose="020B0604030504040204" pitchFamily="34" charset="0"/>
              </a:rPr>
              <a:t>ger kostnadsfritt stöd till dig som är brottsutsatt, vittne eller anhörig.</a:t>
            </a:r>
            <a:r>
              <a:rPr lang="sv-SE" dirty="0"/>
              <a:t> Stöd på olika språk, bl.a. engelska och ryska. För närvarande ingen ukrainska. Gratis och anonym.</a:t>
            </a:r>
          </a:p>
          <a:p>
            <a:pPr algn="l"/>
            <a:endParaRPr lang="sv-SE" b="0" i="0" dirty="0">
              <a:solidFill>
                <a:srgbClr val="1B1B1B"/>
              </a:solidFill>
              <a:effectLst/>
              <a:latin typeface="Roboto" panose="02000000000000000000" pitchFamily="2" charset="0"/>
            </a:endParaRPr>
          </a:p>
          <a:p>
            <a:r>
              <a:rPr lang="sv-SE" dirty="0"/>
              <a:t> </a:t>
            </a:r>
          </a:p>
        </p:txBody>
      </p:sp>
      <p:sp>
        <p:nvSpPr>
          <p:cNvPr id="4" name="Platshållare för bildnummer 3"/>
          <p:cNvSpPr>
            <a:spLocks noGrp="1"/>
          </p:cNvSpPr>
          <p:nvPr>
            <p:ph type="sldNum" sz="quarter" idx="5"/>
          </p:nvPr>
        </p:nvSpPr>
        <p:spPr/>
        <p:txBody>
          <a:bodyPr/>
          <a:lstStyle/>
          <a:p>
            <a:fld id="{0BA9211E-C8A7-2F43-884B-8B0E86F6FED2}" type="slidenum">
              <a:rPr lang="sv-SE" smtClean="0"/>
              <a:t>3</a:t>
            </a:fld>
            <a:endParaRPr lang="sv-SE"/>
          </a:p>
        </p:txBody>
      </p:sp>
    </p:spTree>
    <p:extLst>
      <p:ext uri="{BB962C8B-B14F-4D97-AF65-F5344CB8AC3E}">
        <p14:creationId xmlns:p14="http://schemas.microsoft.com/office/powerpoint/2010/main" val="35334733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Att den utsatta har svårt att säga nej kan bero på många olika saker. Det kan </a:t>
            </a:r>
          </a:p>
          <a:p>
            <a:r>
              <a:rPr lang="sv-SE" dirty="0"/>
              <a:t>till exempel vara för att personen</a:t>
            </a:r>
          </a:p>
          <a:p>
            <a:endParaRPr lang="sv-SE" dirty="0"/>
          </a:p>
          <a:p>
            <a:pPr marL="171450" indent="-171450">
              <a:buFont typeface="Arial" panose="020B0604020202020204" pitchFamily="34" charset="0"/>
              <a:buChar char="•"/>
            </a:pPr>
            <a:r>
              <a:rPr lang="sv-SE" dirty="0"/>
              <a:t>har problem med språket</a:t>
            </a:r>
          </a:p>
          <a:p>
            <a:pPr marL="171450" indent="-171450">
              <a:buFont typeface="Arial" panose="020B0604020202020204" pitchFamily="34" charset="0"/>
              <a:buChar char="•"/>
            </a:pPr>
            <a:r>
              <a:rPr lang="sv-SE" dirty="0"/>
              <a:t>saknar kunskaper om samhället och sina rättigheter</a:t>
            </a:r>
          </a:p>
          <a:p>
            <a:pPr marL="171450" indent="-171450">
              <a:buFont typeface="Arial" panose="020B0604020202020204" pitchFamily="34" charset="0"/>
              <a:buChar char="•"/>
            </a:pPr>
            <a:r>
              <a:rPr lang="sv-SE" dirty="0"/>
              <a:t>har svårt att lita på myndigheter</a:t>
            </a:r>
          </a:p>
          <a:p>
            <a:pPr marL="171450" indent="-171450">
              <a:buFont typeface="Arial" panose="020B0604020202020204" pitchFamily="34" charset="0"/>
              <a:buChar char="•"/>
            </a:pPr>
            <a:r>
              <a:rPr lang="sv-SE" dirty="0"/>
              <a:t>kommer från en fattig- eller kriminellbakgrund.</a:t>
            </a:r>
          </a:p>
          <a:p>
            <a:endParaRPr lang="sv-SE" dirty="0"/>
          </a:p>
          <a:p>
            <a:r>
              <a:rPr lang="sv-SE" dirty="0"/>
              <a:t>Barn utsatta för människohandel är till största delen utsatta för sexuellt utnyttjande.</a:t>
            </a:r>
          </a:p>
          <a:p>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Samtidigt är det viktigt att poängtera att alla människor, </a:t>
            </a:r>
            <a:r>
              <a:rPr lang="sv-SE" dirty="0" err="1"/>
              <a:t>oavsettt</a:t>
            </a:r>
            <a:r>
              <a:rPr lang="sv-SE" dirty="0"/>
              <a:t> ålder, kvinnor, män, transpersoner eller barn kan utsättas för människohandel av något slag. Man kan vara svensk medborgare, EU-migrant eller tredjelandsmedborgare. Det är en </a:t>
            </a:r>
            <a:r>
              <a:rPr lang="sv-SE" u="none" dirty="0">
                <a:solidFill>
                  <a:srgbClr val="C00000"/>
                </a:solidFill>
                <a:ea typeface="+mn-lt"/>
                <a:cs typeface="+mn-lt"/>
              </a:rPr>
              <a:t>heterogen målgrupp med hög komplexitet!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u="none" dirty="0">
              <a:solidFill>
                <a:srgbClr val="C00000"/>
              </a:solidFill>
              <a:ea typeface="+mn-lt"/>
              <a:cs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1" u="none" dirty="0">
                <a:solidFill>
                  <a:srgbClr val="C00000"/>
                </a:solidFill>
                <a:ea typeface="+mn-lt"/>
                <a:cs typeface="+mn-lt"/>
              </a:rPr>
              <a:t>Människor på flykt</a:t>
            </a:r>
          </a:p>
          <a:p>
            <a:pPr marL="229870" indent="-229870">
              <a:buFont typeface="Arial" panose="020B0604020202020204" pitchFamily="34" charset="0"/>
              <a:buChar char="•"/>
            </a:pPr>
            <a:r>
              <a:rPr lang="sv-SE" sz="1200" dirty="0">
                <a:ea typeface="+mn-lt"/>
                <a:cs typeface="+mn-lt"/>
              </a:rPr>
              <a:t>Avsaknad av tillräckliga inkomster och/eller andra sociala förmåner man går miste om kan ge en utökad utsatthet för arbetskraftsexploatering och sexuell exploatering.  </a:t>
            </a:r>
            <a:endParaRPr lang="sv-SE" sz="1200" dirty="0">
              <a:cs typeface="Arial"/>
            </a:endParaRPr>
          </a:p>
          <a:p>
            <a:pPr marL="229870" indent="-229870">
              <a:buFont typeface="Arial" panose="020B0604020202020204" pitchFamily="34" charset="0"/>
              <a:buChar char="•"/>
            </a:pPr>
            <a:r>
              <a:rPr lang="sv-SE" sz="1200" dirty="0">
                <a:ea typeface="+mn-lt"/>
                <a:cs typeface="+mn-lt"/>
              </a:rPr>
              <a:t>Behov av sysselsättning och inkomst men saknar oftast etablering på marknaden. Oseriösa företag/människohandlare/hallickar rekryterar bland såbara grupper. Spridningseffekt inom gruppen stor.</a:t>
            </a:r>
            <a:endParaRPr lang="sv-SE" sz="1200" dirty="0">
              <a:cs typeface="Arial"/>
            </a:endParaRPr>
          </a:p>
          <a:p>
            <a:pPr marL="229870" indent="-229870">
              <a:buFont typeface="Arial" panose="020B0604020202020204" pitchFamily="34" charset="0"/>
              <a:buChar char="•"/>
            </a:pPr>
            <a:r>
              <a:rPr lang="sv-SE" sz="1200" dirty="0">
                <a:ea typeface="+mn-lt"/>
                <a:cs typeface="+mn-lt"/>
              </a:rPr>
              <a:t>Låg tilltro till myndigheter och rättsstat.</a:t>
            </a:r>
            <a:endParaRPr lang="sv-SE" sz="1200" dirty="0">
              <a:cs typeface="Arial"/>
            </a:endParaRPr>
          </a:p>
          <a:p>
            <a:pPr marL="229870" indent="-229870">
              <a:buFont typeface="Arial" panose="020B0604020202020204" pitchFamily="34" charset="0"/>
              <a:buChar char="•"/>
            </a:pPr>
            <a:r>
              <a:rPr lang="sv-SE" sz="1200" dirty="0">
                <a:ea typeface="+mn-lt"/>
                <a:cs typeface="+mn-lt"/>
              </a:rPr>
              <a:t>Låg omvärldskunskap- blir ofta felinformerade som ett led i exploateringen. Leder i sin tur till upprätthållandet av exploateringen. </a:t>
            </a:r>
            <a:endParaRPr lang="sv-SE"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u="none" dirty="0">
              <a:solidFill>
                <a:srgbClr val="C00000"/>
              </a:solidFill>
            </a:endParaRPr>
          </a:p>
          <a:p>
            <a:endParaRPr lang="sv-SE" dirty="0"/>
          </a:p>
          <a:p>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4</a:t>
            </a:fld>
            <a:endParaRPr lang="sv-SE"/>
          </a:p>
        </p:txBody>
      </p:sp>
    </p:spTree>
    <p:extLst>
      <p:ext uri="{BB962C8B-B14F-4D97-AF65-F5344CB8AC3E}">
        <p14:creationId xmlns:p14="http://schemas.microsoft.com/office/powerpoint/2010/main" val="3054674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0" i="0" dirty="0">
                <a:solidFill>
                  <a:srgbClr val="272829"/>
                </a:solidFill>
                <a:effectLst/>
                <a:latin typeface="Gotham Narrow Book, sans-serif"/>
              </a:rPr>
              <a:t>Personer som anländer till Sverige och behöver någonstans att bo kan riskera att bli lurade av personer som vill utnyttja dem. Det kan handla om att de erbjuds boende av någon som sedan tvingar dem till prostitution och människohandel, eller utsätter dem för andra former av våld.</a:t>
            </a:r>
            <a:br>
              <a:rPr lang="sv-SE" dirty="0"/>
            </a:br>
            <a:br>
              <a:rPr lang="sv-SE" dirty="0"/>
            </a:br>
            <a:r>
              <a:rPr lang="sv-SE" b="0" i="0" dirty="0">
                <a:solidFill>
                  <a:srgbClr val="272829"/>
                </a:solidFill>
                <a:effectLst/>
                <a:latin typeface="Gotham Narrow Book, sans-serif"/>
              </a:rPr>
              <a:t>De som vill exploatera andra kan utöva påtryckningar på olika sätt. Det kan exempelvis handla om att ge felaktig information om vilka rättigheter som gäller i Sverige, att omhänderta id-handlingar eller skuldsätta den som flytt genom höga kostnader för resa och boende. Det kan även ske genom att erbjuda arbete under orimliga villkor som långa arbetsdagar, låg eller utebliven lön.</a:t>
            </a:r>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5</a:t>
            </a:fld>
            <a:endParaRPr lang="sv-SE" dirty="0"/>
          </a:p>
        </p:txBody>
      </p:sp>
    </p:spTree>
    <p:extLst>
      <p:ext uri="{BB962C8B-B14F-4D97-AF65-F5344CB8AC3E}">
        <p14:creationId xmlns:p14="http://schemas.microsoft.com/office/powerpoint/2010/main" val="3496792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7</a:t>
            </a:fld>
            <a:endParaRPr lang="sv-SE" dirty="0"/>
          </a:p>
        </p:txBody>
      </p:sp>
    </p:spTree>
    <p:extLst>
      <p:ext uri="{BB962C8B-B14F-4D97-AF65-F5344CB8AC3E}">
        <p14:creationId xmlns:p14="http://schemas.microsoft.com/office/powerpoint/2010/main" val="659572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8</a:t>
            </a:fld>
            <a:endParaRPr lang="sv-SE"/>
          </a:p>
        </p:txBody>
      </p:sp>
    </p:spTree>
    <p:extLst>
      <p:ext uri="{BB962C8B-B14F-4D97-AF65-F5344CB8AC3E}">
        <p14:creationId xmlns:p14="http://schemas.microsoft.com/office/powerpoint/2010/main" val="56240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29870" indent="-229870"/>
            <a:endParaRPr lang="sv-SE" sz="1200" dirty="0">
              <a:cs typeface="Arial" panose="020B0604020202020204"/>
            </a:endParaRPr>
          </a:p>
        </p:txBody>
      </p:sp>
      <p:sp>
        <p:nvSpPr>
          <p:cNvPr id="4" name="Platshållare för bildnummer 3"/>
          <p:cNvSpPr>
            <a:spLocks noGrp="1"/>
          </p:cNvSpPr>
          <p:nvPr>
            <p:ph type="sldNum" sz="quarter" idx="5"/>
          </p:nvPr>
        </p:nvSpPr>
        <p:spPr/>
        <p:txBody>
          <a:bodyPr/>
          <a:lstStyle/>
          <a:p>
            <a:fld id="{0BA9211E-C8A7-2F43-884B-8B0E86F6FED2}" type="slidenum">
              <a:rPr lang="sv-SE" smtClean="0"/>
              <a:t>9</a:t>
            </a:fld>
            <a:endParaRPr lang="sv-SE"/>
          </a:p>
        </p:txBody>
      </p:sp>
    </p:spTree>
    <p:extLst>
      <p:ext uri="{BB962C8B-B14F-4D97-AF65-F5344CB8AC3E}">
        <p14:creationId xmlns:p14="http://schemas.microsoft.com/office/powerpoint/2010/main" val="2535468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rtl="0"/>
            <a:r>
              <a:rPr lang="sv-SE" b="0" dirty="0">
                <a:solidFill>
                  <a:srgbClr val="333333"/>
                </a:solidFill>
                <a:effectLst/>
                <a:latin typeface="Open Sans" panose="020B0606030504020204" pitchFamily="34" charset="0"/>
              </a:rPr>
              <a:t>Det finns många olika aktörer som du kan vända dig till, vi har spaltat upp några enkla kontaktvägen på denna bilden. På jämställdhetsmyndigheten finns en fullständig översikt på aktörer som man kan vända sig till. https://jamstalldhetsmyndigheten.se/mans-vald-mot-kvinnor/prostitution-och-manniskohandel/stod-till-yrkesverksamma/till-dig-som-moter-personer-pa-flykt-fran-ukraina/</a:t>
            </a:r>
          </a:p>
          <a:p>
            <a:pPr algn="l" rtl="0"/>
            <a:endParaRPr lang="sv-SE" b="1" dirty="0">
              <a:solidFill>
                <a:srgbClr val="333333"/>
              </a:solidFill>
              <a:effectLst/>
              <a:latin typeface="Open Sans" panose="020B0606030504020204" pitchFamily="34" charset="0"/>
            </a:endParaRPr>
          </a:p>
          <a:p>
            <a:pPr algn="l" rtl="0"/>
            <a:r>
              <a:rPr lang="sv-SE" b="1" dirty="0">
                <a:solidFill>
                  <a:srgbClr val="333333"/>
                </a:solidFill>
                <a:effectLst/>
                <a:latin typeface="Open Sans" panose="020B0606030504020204" pitchFamily="34" charset="0"/>
              </a:rPr>
              <a:t>Kvinnofridslinjen</a:t>
            </a:r>
          </a:p>
          <a:p>
            <a:pPr algn="l" rtl="0"/>
            <a:r>
              <a:rPr lang="sv-SE" b="0" i="0" dirty="0">
                <a:solidFill>
                  <a:srgbClr val="000000"/>
                </a:solidFill>
                <a:effectLst/>
                <a:latin typeface="Open Sans" panose="020B0606030504020204" pitchFamily="34" charset="0"/>
              </a:rPr>
              <a:t>Kvinnofridslinjen ger stöd till dig som utsatts för fysiskt, psykiskt eller sexuellt våld. Samtalet är gratis och du är anonym när du ringer. Ring 020-50 50 50.</a:t>
            </a:r>
            <a:endParaRPr lang="sv-SE" b="1" dirty="0">
              <a:solidFill>
                <a:srgbClr val="333333"/>
              </a:solidFill>
              <a:effectLst/>
              <a:latin typeface="Open Sans" panose="020B0606030504020204" pitchFamily="34" charset="0"/>
            </a:endParaRPr>
          </a:p>
          <a:p>
            <a:pPr algn="l" rtl="0"/>
            <a:endParaRPr lang="sv-SE" b="1" dirty="0">
              <a:solidFill>
                <a:srgbClr val="333333"/>
              </a:solidFill>
              <a:effectLst/>
              <a:latin typeface="Open Sans" panose="020B0606030504020204" pitchFamily="34" charset="0"/>
            </a:endParaRPr>
          </a:p>
          <a:p>
            <a:pPr algn="l" rtl="0"/>
            <a:r>
              <a:rPr lang="sv-SE" b="1" dirty="0">
                <a:solidFill>
                  <a:srgbClr val="333333"/>
                </a:solidFill>
                <a:effectLst/>
                <a:latin typeface="Open Sans" panose="020B0606030504020204" pitchFamily="34" charset="0"/>
              </a:rPr>
              <a:t>Mikamottagningens verksamhet</a:t>
            </a:r>
          </a:p>
          <a:p>
            <a:pPr algn="l" rtl="0"/>
            <a:r>
              <a:rPr lang="sv-SE" b="0" i="0" dirty="0">
                <a:solidFill>
                  <a:srgbClr val="333333"/>
                </a:solidFill>
                <a:effectLst/>
                <a:latin typeface="Open Sans" panose="020B0606030504020204" pitchFamily="34" charset="0"/>
              </a:rPr>
              <a:t>Mikamottagningen vänder sig till personer med erfarenhet av sex mot ersättning, att skada sig med sex och/eller varit utsatta för människohandel för sexuella ändamål. Även du som har erfarenhet från till exempel stripp- eller porrbranschen är välkommen att vända dig till oss.</a:t>
            </a:r>
          </a:p>
          <a:p>
            <a:pPr algn="l" rtl="0"/>
            <a:r>
              <a:rPr lang="sv-SE" b="0" i="0" dirty="0">
                <a:solidFill>
                  <a:srgbClr val="333333"/>
                </a:solidFill>
                <a:effectLst/>
                <a:latin typeface="Open Sans" panose="020B0606030504020204" pitchFamily="34" charset="0"/>
              </a:rPr>
              <a:t>Vi erbjuder samtal, stöd och praktisk hjälp. Till oss är du välkommen oavsett ålder, kön och sexuell identitet. Även du som är anhörig, partner eller vän och känner oro för någon kan vända dig till oss.</a:t>
            </a:r>
          </a:p>
          <a:p>
            <a:pPr algn="l" rtl="0"/>
            <a:endParaRPr lang="sv-SE" b="0" i="0" dirty="0">
              <a:solidFill>
                <a:srgbClr val="333333"/>
              </a:solidFill>
              <a:effectLst/>
              <a:latin typeface="Open Sans" panose="020B0606030504020204" pitchFamily="34" charset="0"/>
            </a:endParaRPr>
          </a:p>
          <a:p>
            <a:pPr algn="l" rtl="0"/>
            <a:r>
              <a:rPr lang="sv-SE" b="1" i="0" dirty="0">
                <a:solidFill>
                  <a:srgbClr val="333333"/>
                </a:solidFill>
                <a:effectLst/>
                <a:latin typeface="Open Sans" panose="020B0606030504020204" pitchFamily="34" charset="0"/>
              </a:rPr>
              <a:t>Kvinnojourer, ex. i Halmstad/Hylte/Laholm</a:t>
            </a:r>
          </a:p>
          <a:p>
            <a:pPr algn="l"/>
            <a:r>
              <a:rPr lang="sv-SE" b="0" i="0" dirty="0">
                <a:solidFill>
                  <a:srgbClr val="3C0C3F"/>
                </a:solidFill>
                <a:effectLst/>
                <a:latin typeface="prata"/>
              </a:rPr>
              <a:t>Vill du ha stöd?</a:t>
            </a:r>
          </a:p>
          <a:p>
            <a:pPr algn="l"/>
            <a:r>
              <a:rPr lang="sv-SE" b="0" i="0" dirty="0">
                <a:solidFill>
                  <a:srgbClr val="3C0C3F"/>
                </a:solidFill>
                <a:effectLst/>
                <a:latin typeface="kumbh-regular"/>
              </a:rPr>
              <a:t>Du får gärna vända dig till oss om du behöver någon att prata med. Du kan vara anonym och vi har tystnadsplikt. Vi lyssnar men kan även ge information kring våldsutsatthet och hjälpa dig i kontakt med myndigheter. Du kan ha kontakt med oss via telefon, mail eller så kan du boka ett besök. Om du inte talar svenska eller engelska så kan vi boka tolk. Vi har kontor i centrala Halmstad.</a:t>
            </a:r>
          </a:p>
          <a:p>
            <a:pPr algn="l"/>
            <a:endParaRPr lang="sv-SE" b="0" i="0" dirty="0">
              <a:solidFill>
                <a:srgbClr val="3C0C3F"/>
              </a:solidFill>
              <a:effectLst/>
              <a:latin typeface="kumbh-regular"/>
            </a:endParaRPr>
          </a:p>
          <a:p>
            <a:pPr algn="l"/>
            <a:r>
              <a:rPr lang="sv-SE" b="1" i="0" dirty="0">
                <a:solidFill>
                  <a:srgbClr val="3C0C3F"/>
                </a:solidFill>
                <a:effectLst/>
                <a:latin typeface="kumbh-regular"/>
              </a:rPr>
              <a:t>Fackförbund</a:t>
            </a:r>
            <a:endParaRPr lang="sv-SE" b="0" i="0" dirty="0">
              <a:solidFill>
                <a:srgbClr val="3C0C3F"/>
              </a:solidFill>
              <a:effectLst/>
              <a:latin typeface="kumbh-regular"/>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3C0C3F"/>
                </a:solidFill>
                <a:effectLst/>
                <a:latin typeface="kumbh-regular"/>
              </a:rPr>
              <a:t>Det finns fackförbund i Sverige som kan hjälpa till vid arbetskonflikt eller oschysta arbetsomständigheter eller –villkor, även för papperslösa människor, dvs utan rätt att arbeta. Syndikalisternas är ett sådant, men så finns även ”</a:t>
            </a:r>
            <a:r>
              <a:rPr lang="sv-SE" dirty="0"/>
              <a:t>Fackligt center för papperslösa: </a:t>
            </a:r>
            <a:r>
              <a:rPr lang="sv-SE" dirty="0">
                <a:hlinkClick r:id="rId3"/>
              </a:rPr>
              <a:t>www.fcfp.se</a:t>
            </a:r>
            <a:r>
              <a:rPr lang="sv-SE" dirty="0"/>
              <a:t> som erbjuder hjälp med arbetsrättsliga frågor. </a:t>
            </a:r>
          </a:p>
          <a:p>
            <a:pPr algn="l"/>
            <a:endParaRPr lang="sv-SE" b="1" i="0" dirty="0">
              <a:solidFill>
                <a:srgbClr val="3C0C3F"/>
              </a:solidFill>
              <a:effectLst/>
              <a:highlight>
                <a:srgbClr val="FFFF00"/>
              </a:highlight>
              <a:latin typeface="kumbh-regular"/>
            </a:endParaRPr>
          </a:p>
          <a:p>
            <a:pPr algn="l" rtl="0"/>
            <a:endParaRPr lang="sv-SE" b="1" i="0" dirty="0">
              <a:solidFill>
                <a:srgbClr val="333333"/>
              </a:solidFill>
              <a:effectLst/>
              <a:latin typeface="Open Sans" panose="020B0606030504020204" pitchFamily="34" charset="0"/>
            </a:endParaRPr>
          </a:p>
          <a:p>
            <a:pPr algn="l" rtl="0"/>
            <a:endParaRPr lang="sv-SE" b="1" i="0" dirty="0">
              <a:solidFill>
                <a:srgbClr val="333333"/>
              </a:solidFill>
              <a:effectLst/>
              <a:latin typeface="Open Sans" panose="020B0606030504020204" pitchFamily="34" charset="0"/>
            </a:endParaRPr>
          </a:p>
          <a:p>
            <a:endParaRPr lang="sv-SE" dirty="0"/>
          </a:p>
        </p:txBody>
      </p:sp>
      <p:sp>
        <p:nvSpPr>
          <p:cNvPr id="4" name="Platshållare för bildnummer 3"/>
          <p:cNvSpPr>
            <a:spLocks noGrp="1"/>
          </p:cNvSpPr>
          <p:nvPr>
            <p:ph type="sldNum" sz="quarter" idx="5"/>
          </p:nvPr>
        </p:nvSpPr>
        <p:spPr/>
        <p:txBody>
          <a:bodyPr/>
          <a:lstStyle/>
          <a:p>
            <a:fld id="{0BA9211E-C8A7-2F43-884B-8B0E86F6FED2}" type="slidenum">
              <a:rPr lang="sv-SE" smtClean="0"/>
              <a:t>11</a:t>
            </a:fld>
            <a:endParaRPr lang="sv-SE"/>
          </a:p>
        </p:txBody>
      </p:sp>
    </p:spTree>
    <p:extLst>
      <p:ext uri="{BB962C8B-B14F-4D97-AF65-F5344CB8AC3E}">
        <p14:creationId xmlns:p14="http://schemas.microsoft.com/office/powerpoint/2010/main" val="3547960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72798292"/>
      </p:ext>
    </p:extLst>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017410941"/>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936572788"/>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Innehållssida Rubrik och text Sandfärga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9109075" cy="3378038"/>
          </a:xfrm>
          <a:prstGeom prst="rect">
            <a:avLst/>
          </a:prstGeom>
          <a:solidFill>
            <a:schemeClr val="bg2"/>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a:lstStyle>
            <a:lvl1pPr marL="0" indent="0">
              <a:buNone/>
              <a:defRPr sz="4800" b="1">
                <a:solidFill>
                  <a:schemeClr val="accent1"/>
                </a:solidFill>
              </a:defRPr>
            </a:lvl1pPr>
          </a:lstStyle>
          <a:p>
            <a:pPr lvl="0"/>
            <a:r>
              <a:rPr lang="sv-SE" dirty="0"/>
              <a:t>Rubrik</a:t>
            </a:r>
          </a:p>
        </p:txBody>
      </p:sp>
    </p:spTree>
    <p:extLst>
      <p:ext uri="{BB962C8B-B14F-4D97-AF65-F5344CB8AC3E}">
        <p14:creationId xmlns:p14="http://schemas.microsoft.com/office/powerpoint/2010/main" val="1704565536"/>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om Startbild">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6FE0E1F1-5217-C344-B4BC-DF1879A5BBFA}"/>
              </a:ext>
            </a:extLst>
          </p:cNvPr>
          <p:cNvPicPr>
            <a:picLocks noChangeAspect="1"/>
          </p:cNvPicPr>
          <p:nvPr userDrawn="1"/>
        </p:nvPicPr>
        <p:blipFill>
          <a:blip r:embed="rId2"/>
          <a:stretch>
            <a:fillRect/>
          </a:stretch>
        </p:blipFill>
        <p:spPr>
          <a:xfrm>
            <a:off x="0" y="5338097"/>
            <a:ext cx="12192000" cy="1519903"/>
          </a:xfrm>
          <a:prstGeom prst="rect">
            <a:avLst/>
          </a:prstGeom>
        </p:spPr>
      </p:pic>
    </p:spTree>
    <p:extLst>
      <p:ext uri="{BB962C8B-B14F-4D97-AF65-F5344CB8AC3E}">
        <p14:creationId xmlns:p14="http://schemas.microsoft.com/office/powerpoint/2010/main" val="35373859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örstasida tre bilder">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6FE0E1F1-5217-C344-B4BC-DF1879A5BBFA}"/>
              </a:ext>
            </a:extLst>
          </p:cNvPr>
          <p:cNvPicPr>
            <a:picLocks noChangeAspect="1"/>
          </p:cNvPicPr>
          <p:nvPr userDrawn="1"/>
        </p:nvPicPr>
        <p:blipFill>
          <a:blip r:embed="rId2"/>
          <a:stretch>
            <a:fillRect/>
          </a:stretch>
        </p:blipFill>
        <p:spPr>
          <a:xfrm>
            <a:off x="0" y="5338097"/>
            <a:ext cx="12192000" cy="1519903"/>
          </a:xfrm>
          <a:prstGeom prst="rect">
            <a:avLst/>
          </a:prstGeom>
        </p:spPr>
      </p:pic>
      <p:sp>
        <p:nvSpPr>
          <p:cNvPr id="6" name="Platshållare för bild 5">
            <a:extLst>
              <a:ext uri="{FF2B5EF4-FFF2-40B4-BE49-F238E27FC236}">
                <a16:creationId xmlns:a16="http://schemas.microsoft.com/office/drawing/2014/main" id="{B26F88FA-838D-48D0-AA5C-E483A5F7CEC7}"/>
              </a:ext>
            </a:extLst>
          </p:cNvPr>
          <p:cNvSpPr>
            <a:spLocks noGrp="1"/>
          </p:cNvSpPr>
          <p:nvPr>
            <p:ph type="pic" sz="quarter" idx="10"/>
          </p:nvPr>
        </p:nvSpPr>
        <p:spPr>
          <a:xfrm>
            <a:off x="442913" y="1732662"/>
            <a:ext cx="3602037" cy="3479800"/>
          </a:xfrm>
          <a:prstGeom prst="rect">
            <a:avLst/>
          </a:prstGeom>
        </p:spPr>
        <p:txBody>
          <a:bodyPr/>
          <a:lstStyle>
            <a:lvl1pPr marL="0" indent="0">
              <a:buNone/>
              <a:defRPr/>
            </a:lvl1pPr>
          </a:lstStyle>
          <a:p>
            <a:endParaRPr lang="sv-SE" dirty="0"/>
          </a:p>
        </p:txBody>
      </p:sp>
      <p:sp>
        <p:nvSpPr>
          <p:cNvPr id="9" name="Platshållare för bild 5">
            <a:extLst>
              <a:ext uri="{FF2B5EF4-FFF2-40B4-BE49-F238E27FC236}">
                <a16:creationId xmlns:a16="http://schemas.microsoft.com/office/drawing/2014/main" id="{A3072879-C53C-4E94-833D-A12D12B2A382}"/>
              </a:ext>
            </a:extLst>
          </p:cNvPr>
          <p:cNvSpPr>
            <a:spLocks noGrp="1"/>
          </p:cNvSpPr>
          <p:nvPr>
            <p:ph type="pic" sz="quarter" idx="11"/>
          </p:nvPr>
        </p:nvSpPr>
        <p:spPr>
          <a:xfrm>
            <a:off x="4293847" y="1732752"/>
            <a:ext cx="3602037" cy="3479800"/>
          </a:xfrm>
          <a:prstGeom prst="rect">
            <a:avLst/>
          </a:prstGeom>
        </p:spPr>
        <p:txBody>
          <a:bodyPr/>
          <a:lstStyle>
            <a:lvl1pPr marL="0" indent="0">
              <a:buNone/>
              <a:defRPr/>
            </a:lvl1pPr>
          </a:lstStyle>
          <a:p>
            <a:endParaRPr lang="sv-SE" dirty="0"/>
          </a:p>
        </p:txBody>
      </p:sp>
      <p:sp>
        <p:nvSpPr>
          <p:cNvPr id="10" name="Platshållare för bild 5">
            <a:extLst>
              <a:ext uri="{FF2B5EF4-FFF2-40B4-BE49-F238E27FC236}">
                <a16:creationId xmlns:a16="http://schemas.microsoft.com/office/drawing/2014/main" id="{055874CB-CA07-4F4A-970A-18D0C5996BBB}"/>
              </a:ext>
            </a:extLst>
          </p:cNvPr>
          <p:cNvSpPr>
            <a:spLocks noGrp="1"/>
          </p:cNvSpPr>
          <p:nvPr>
            <p:ph type="pic" sz="quarter" idx="12"/>
          </p:nvPr>
        </p:nvSpPr>
        <p:spPr>
          <a:xfrm>
            <a:off x="8147585" y="1732662"/>
            <a:ext cx="3602037" cy="3479800"/>
          </a:xfrm>
          <a:prstGeom prst="rect">
            <a:avLst/>
          </a:prstGeom>
        </p:spPr>
        <p:txBody>
          <a:bodyPr/>
          <a:lstStyle>
            <a:lvl1pPr marL="0" indent="0">
              <a:buNone/>
              <a:defRPr/>
            </a:lvl1pPr>
          </a:lstStyle>
          <a:p>
            <a:endParaRPr lang="sv-SE" dirty="0"/>
          </a:p>
        </p:txBody>
      </p:sp>
    </p:spTree>
    <p:extLst>
      <p:ext uri="{BB962C8B-B14F-4D97-AF65-F5344CB8AC3E}">
        <p14:creationId xmlns:p14="http://schemas.microsoft.com/office/powerpoint/2010/main" val="25817503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Förstasida bild och rubrik">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6FE0E1F1-5217-C344-B4BC-DF1879A5BBFA}"/>
              </a:ext>
            </a:extLst>
          </p:cNvPr>
          <p:cNvPicPr>
            <a:picLocks noChangeAspect="1"/>
          </p:cNvPicPr>
          <p:nvPr userDrawn="1"/>
        </p:nvPicPr>
        <p:blipFill>
          <a:blip r:embed="rId2"/>
          <a:stretch>
            <a:fillRect/>
          </a:stretch>
        </p:blipFill>
        <p:spPr>
          <a:xfrm>
            <a:off x="0" y="5338097"/>
            <a:ext cx="12192000" cy="1519903"/>
          </a:xfrm>
          <a:prstGeom prst="rect">
            <a:avLst/>
          </a:prstGeom>
        </p:spPr>
      </p:pic>
      <p:sp>
        <p:nvSpPr>
          <p:cNvPr id="6" name="Platshållare för bild 5">
            <a:extLst>
              <a:ext uri="{FF2B5EF4-FFF2-40B4-BE49-F238E27FC236}">
                <a16:creationId xmlns:a16="http://schemas.microsoft.com/office/drawing/2014/main" id="{B26F88FA-838D-48D0-AA5C-E483A5F7CEC7}"/>
              </a:ext>
            </a:extLst>
          </p:cNvPr>
          <p:cNvSpPr>
            <a:spLocks noGrp="1"/>
          </p:cNvSpPr>
          <p:nvPr>
            <p:ph type="pic" sz="quarter" idx="10"/>
          </p:nvPr>
        </p:nvSpPr>
        <p:spPr>
          <a:xfrm>
            <a:off x="442913" y="1732662"/>
            <a:ext cx="11306709" cy="3479799"/>
          </a:xfrm>
          <a:prstGeom prst="rect">
            <a:avLst/>
          </a:prstGeom>
        </p:spPr>
        <p:txBody>
          <a:bodyPr/>
          <a:lstStyle>
            <a:lvl1pPr marL="0" indent="0">
              <a:buNone/>
              <a:defRPr/>
            </a:lvl1pPr>
          </a:lstStyle>
          <a:p>
            <a:endParaRPr lang="sv-SE" dirty="0"/>
          </a:p>
        </p:txBody>
      </p:sp>
      <p:sp>
        <p:nvSpPr>
          <p:cNvPr id="13" name="Platshållare för text 9">
            <a:extLst>
              <a:ext uri="{FF2B5EF4-FFF2-40B4-BE49-F238E27FC236}">
                <a16:creationId xmlns:a16="http://schemas.microsoft.com/office/drawing/2014/main" id="{9966FF25-FE41-40EE-BA67-7FFFBDBD874E}"/>
              </a:ext>
            </a:extLst>
          </p:cNvPr>
          <p:cNvSpPr>
            <a:spLocks noGrp="1"/>
          </p:cNvSpPr>
          <p:nvPr>
            <p:ph type="body" sz="quarter" idx="14" hasCustomPrompt="1"/>
          </p:nvPr>
        </p:nvSpPr>
        <p:spPr>
          <a:xfrm>
            <a:off x="442913" y="960695"/>
            <a:ext cx="8853487" cy="646331"/>
          </a:xfrm>
          <a:prstGeom prst="rect">
            <a:avLst/>
          </a:prstGeom>
        </p:spPr>
        <p:txBody>
          <a:bodyPr/>
          <a:lstStyle>
            <a:lvl1pPr marL="0" indent="0">
              <a:buNone/>
              <a:defRPr sz="4800" b="1">
                <a:solidFill>
                  <a:schemeClr val="accent1"/>
                </a:solidFill>
              </a:defRPr>
            </a:lvl1pPr>
          </a:lstStyle>
          <a:p>
            <a:pPr lvl="0"/>
            <a:r>
              <a:rPr lang="sv-SE" dirty="0"/>
              <a:t>Rubrik</a:t>
            </a:r>
          </a:p>
        </p:txBody>
      </p:sp>
    </p:spTree>
    <p:extLst>
      <p:ext uri="{BB962C8B-B14F-4D97-AF65-F5344CB8AC3E}">
        <p14:creationId xmlns:p14="http://schemas.microsoft.com/office/powerpoint/2010/main" val="15964763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Innehållssida Rubrik och text">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9109075" cy="3378038"/>
          </a:xfrm>
          <a:prstGeom prst="rect">
            <a:avLst/>
          </a:prstGeo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a:lstStyle>
            <a:lvl1pPr marL="0" indent="0">
              <a:buNone/>
              <a:defRPr sz="4800" b="1">
                <a:solidFill>
                  <a:schemeClr val="accent1"/>
                </a:solidFill>
              </a:defRPr>
            </a:lvl1pPr>
          </a:lstStyle>
          <a:p>
            <a:pPr lvl="0"/>
            <a:r>
              <a:rPr lang="sv-SE" dirty="0"/>
              <a:t>Rubrik</a:t>
            </a:r>
          </a:p>
        </p:txBody>
      </p:sp>
    </p:spTree>
    <p:extLst>
      <p:ext uri="{BB962C8B-B14F-4D97-AF65-F5344CB8AC3E}">
        <p14:creationId xmlns:p14="http://schemas.microsoft.com/office/powerpoint/2010/main" val="3464804126"/>
      </p:ext>
    </p:extLst>
  </p:cSld>
  <p:clrMapOvr>
    <a:masterClrMapping/>
  </p:clrMapOvr>
  <p:extLst>
    <p:ext uri="{DCECCB84-F9BA-43D5-87BE-67443E8EF086}">
      <p15:sldGuideLst xmlns:p15="http://schemas.microsoft.com/office/powerpoint/2012/main">
        <p15:guide id="1" pos="824" userDrawn="1">
          <p15:clr>
            <a:srgbClr val="FBAE40"/>
          </p15:clr>
        </p15:guide>
        <p15:guide id="2" pos="6562" userDrawn="1">
          <p15:clr>
            <a:srgbClr val="FBAE40"/>
          </p15:clr>
        </p15:guide>
        <p15:guide id="3" orient="horz" pos="1071" userDrawn="1">
          <p15:clr>
            <a:srgbClr val="FBAE40"/>
          </p15:clr>
        </p15:guide>
        <p15:guide id="4" orient="horz" pos="1344" userDrawn="1">
          <p15:clr>
            <a:srgbClr val="FBAE40"/>
          </p15:clr>
        </p15:guide>
        <p15:guide id="5" orient="horz" pos="3566" userDrawn="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Innehållssida Rubrik text objekt">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6711107" cy="3378038"/>
          </a:xfrm>
          <a:prstGeom prst="rect">
            <a:avLst/>
          </a:prstGeo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a:lstStyle>
            <a:lvl1pPr marL="0" indent="0">
              <a:buNone/>
              <a:defRPr sz="4800" b="1">
                <a:solidFill>
                  <a:schemeClr val="accent1"/>
                </a:solidFill>
              </a:defRPr>
            </a:lvl1pPr>
          </a:lstStyle>
          <a:p>
            <a:pPr lvl="0"/>
            <a:r>
              <a:rPr lang="sv-SE" dirty="0"/>
              <a:t>Rubrik</a:t>
            </a:r>
          </a:p>
        </p:txBody>
      </p:sp>
      <p:sp>
        <p:nvSpPr>
          <p:cNvPr id="9" name="Platshållare för innehåll 8">
            <a:extLst>
              <a:ext uri="{FF2B5EF4-FFF2-40B4-BE49-F238E27FC236}">
                <a16:creationId xmlns:a16="http://schemas.microsoft.com/office/drawing/2014/main" id="{0A9421B7-5FAA-4C15-9275-B5ECEEA9AC64}"/>
              </a:ext>
            </a:extLst>
          </p:cNvPr>
          <p:cNvSpPr>
            <a:spLocks noGrp="1"/>
          </p:cNvSpPr>
          <p:nvPr>
            <p:ph sz="quarter" idx="17"/>
          </p:nvPr>
        </p:nvSpPr>
        <p:spPr>
          <a:xfrm>
            <a:off x="8167094" y="2219022"/>
            <a:ext cx="3496701" cy="3378038"/>
          </a:xfrm>
          <a:prstGeom prst="rect">
            <a:avLst/>
          </a:prstGeom>
        </p:spPr>
        <p:txBody>
          <a:bodyPr/>
          <a:lstStyle>
            <a:lvl1pPr marL="0" indent="0">
              <a:buNone/>
              <a:defRPr/>
            </a:lvl1pPr>
          </a:lstStyle>
          <a:p>
            <a:pPr lvl="0"/>
            <a:endParaRPr lang="sv-SE" dirty="0"/>
          </a:p>
        </p:txBody>
      </p:sp>
    </p:spTree>
    <p:extLst>
      <p:ext uri="{BB962C8B-B14F-4D97-AF65-F5344CB8AC3E}">
        <p14:creationId xmlns:p14="http://schemas.microsoft.com/office/powerpoint/2010/main" val="1800247936"/>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Innehållssida Rubrik text objekt">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6711107" cy="3378038"/>
          </a:xfrm>
          <a:prstGeom prst="rect">
            <a:avLst/>
          </a:prstGeom>
          <a:solidFill>
            <a:schemeClr val="bg2"/>
          </a:solidFill>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a:lstStyle>
            <a:lvl1pPr marL="0" indent="0">
              <a:buNone/>
              <a:defRPr sz="4800" b="1">
                <a:solidFill>
                  <a:schemeClr val="accent1"/>
                </a:solidFill>
              </a:defRPr>
            </a:lvl1pPr>
          </a:lstStyle>
          <a:p>
            <a:pPr lvl="0"/>
            <a:r>
              <a:rPr lang="sv-SE" dirty="0"/>
              <a:t>Rubrik</a:t>
            </a:r>
          </a:p>
        </p:txBody>
      </p:sp>
      <p:sp>
        <p:nvSpPr>
          <p:cNvPr id="9" name="Platshållare för innehåll 8">
            <a:extLst>
              <a:ext uri="{FF2B5EF4-FFF2-40B4-BE49-F238E27FC236}">
                <a16:creationId xmlns:a16="http://schemas.microsoft.com/office/drawing/2014/main" id="{0A9421B7-5FAA-4C15-9275-B5ECEEA9AC64}"/>
              </a:ext>
            </a:extLst>
          </p:cNvPr>
          <p:cNvSpPr>
            <a:spLocks noGrp="1"/>
          </p:cNvSpPr>
          <p:nvPr>
            <p:ph sz="quarter" idx="17"/>
          </p:nvPr>
        </p:nvSpPr>
        <p:spPr>
          <a:xfrm>
            <a:off x="8167094" y="2219022"/>
            <a:ext cx="3496701" cy="3378038"/>
          </a:xfrm>
          <a:prstGeom prst="rect">
            <a:avLst/>
          </a:prstGeom>
        </p:spPr>
        <p:txBody>
          <a:bodyPr/>
          <a:lstStyle>
            <a:lvl1pPr marL="0" indent="0">
              <a:buNone/>
              <a:defRPr/>
            </a:lvl1pPr>
          </a:lstStyle>
          <a:p>
            <a:pPr lvl="0"/>
            <a:endParaRPr lang="sv-SE" dirty="0"/>
          </a:p>
        </p:txBody>
      </p:sp>
    </p:spTree>
    <p:extLst>
      <p:ext uri="{BB962C8B-B14F-4D97-AF65-F5344CB8AC3E}">
        <p14:creationId xmlns:p14="http://schemas.microsoft.com/office/powerpoint/2010/main" val="3727994349"/>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Innehållssida Faktaruta">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hasCustomPrompt="1"/>
          </p:nvPr>
        </p:nvSpPr>
        <p:spPr>
          <a:xfrm>
            <a:off x="1308101" y="3046930"/>
            <a:ext cx="6145450" cy="1500362"/>
          </a:xfrm>
          <a:prstGeom prst="rect">
            <a:avLst/>
          </a:prstGeom>
          <a:solidFill>
            <a:schemeClr val="bg2"/>
          </a:solidFill>
        </p:spPr>
        <p:txBody>
          <a:bodyPr anchor="ctr"/>
          <a:lstStyle>
            <a:lvl1pPr marL="0" indent="0">
              <a:buNone/>
              <a:defRPr sz="1800">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r>
              <a:rPr lang="sv-SE" dirty="0" err="1">
                <a:solidFill>
                  <a:schemeClr val="accent1"/>
                </a:solidFill>
              </a:rPr>
              <a:t>Lorem</a:t>
            </a:r>
            <a:r>
              <a:rPr lang="sv-SE" dirty="0">
                <a:solidFill>
                  <a:schemeClr val="accent1"/>
                </a:solidFill>
              </a:rPr>
              <a:t> </a:t>
            </a:r>
            <a:r>
              <a:rPr lang="sv-SE" dirty="0" err="1">
                <a:solidFill>
                  <a:schemeClr val="accent1"/>
                </a:solidFill>
              </a:rPr>
              <a:t>ipsus</a:t>
            </a:r>
            <a:r>
              <a:rPr lang="sv-SE" dirty="0">
                <a:solidFill>
                  <a:schemeClr val="accent1"/>
                </a:solidFill>
              </a:rPr>
              <a:t>. </a:t>
            </a:r>
            <a:r>
              <a:rPr lang="sv-SE" dirty="0" err="1">
                <a:solidFill>
                  <a:schemeClr val="accent1"/>
                </a:solidFill>
              </a:rPr>
              <a:t>Moditia</a:t>
            </a:r>
            <a:r>
              <a:rPr lang="sv-SE" dirty="0">
                <a:solidFill>
                  <a:schemeClr val="accent1"/>
                </a:solidFill>
              </a:rPr>
              <a:t> </a:t>
            </a:r>
            <a:r>
              <a:rPr lang="sv-SE" dirty="0" err="1">
                <a:solidFill>
                  <a:schemeClr val="accent1"/>
                </a:solidFill>
              </a:rPr>
              <a:t>vent</a:t>
            </a:r>
            <a:r>
              <a:rPr lang="sv-SE" dirty="0">
                <a:solidFill>
                  <a:schemeClr val="accent1"/>
                </a:solidFill>
              </a:rPr>
              <a:t> </a:t>
            </a:r>
            <a:r>
              <a:rPr lang="sv-SE" dirty="0" err="1">
                <a:solidFill>
                  <a:schemeClr val="accent1"/>
                </a:solidFill>
              </a:rPr>
              <a:t>miliqui</a:t>
            </a:r>
            <a:r>
              <a:rPr lang="sv-SE" dirty="0">
                <a:solidFill>
                  <a:schemeClr val="accent1"/>
                </a:solidFill>
              </a:rPr>
              <a:t> </a:t>
            </a:r>
            <a:r>
              <a:rPr lang="sv-SE" dirty="0" err="1">
                <a:solidFill>
                  <a:schemeClr val="accent1"/>
                </a:solidFill>
              </a:rPr>
              <a:t>blatibus</a:t>
            </a:r>
            <a:r>
              <a:rPr lang="sv-SE" dirty="0">
                <a:solidFill>
                  <a:schemeClr val="accent1"/>
                </a:solidFill>
              </a:rPr>
              <a:t> pari </a:t>
            </a:r>
            <a:r>
              <a:rPr lang="sv-SE" dirty="0" err="1">
                <a:solidFill>
                  <a:schemeClr val="accent1"/>
                </a:solidFill>
              </a:rPr>
              <a:t>quiaestiur</a:t>
            </a:r>
            <a:r>
              <a:rPr lang="sv-SE" dirty="0">
                <a:solidFill>
                  <a:schemeClr val="accent1"/>
                </a:solidFill>
              </a:rPr>
              <a:t>? </a:t>
            </a:r>
            <a:r>
              <a:rPr lang="sv-SE" dirty="0" err="1">
                <a:solidFill>
                  <a:schemeClr val="accent1"/>
                </a:solidFill>
              </a:rPr>
              <a:t>Essum</a:t>
            </a:r>
            <a:r>
              <a:rPr lang="sv-SE" dirty="0">
                <a:solidFill>
                  <a:schemeClr val="accent1"/>
                </a:solidFill>
              </a:rPr>
              <a:t> </a:t>
            </a:r>
            <a:r>
              <a:rPr lang="sv-SE" dirty="0" err="1">
                <a:solidFill>
                  <a:schemeClr val="accent1"/>
                </a:solidFill>
              </a:rPr>
              <a:t>fugiae</a:t>
            </a:r>
            <a:r>
              <a:rPr lang="sv-SE" dirty="0">
                <a:solidFill>
                  <a:schemeClr val="accent1"/>
                </a:solidFill>
              </a:rPr>
              <a:t> </a:t>
            </a:r>
            <a:r>
              <a:rPr lang="sv-SE" dirty="0" err="1">
                <a:solidFill>
                  <a:schemeClr val="accent1"/>
                </a:solidFill>
              </a:rPr>
              <a:t>velendem</a:t>
            </a:r>
            <a:r>
              <a:rPr lang="sv-SE" dirty="0">
                <a:solidFill>
                  <a:schemeClr val="accent1"/>
                </a:solidFill>
              </a:rPr>
              <a:t> rat </a:t>
            </a:r>
            <a:r>
              <a:rPr lang="sv-SE" dirty="0" err="1">
                <a:solidFill>
                  <a:schemeClr val="accent1"/>
                </a:solidFill>
              </a:rPr>
              <a:t>que</a:t>
            </a:r>
            <a:r>
              <a:rPr lang="sv-SE" dirty="0">
                <a:solidFill>
                  <a:schemeClr val="accent1"/>
                </a:solidFill>
              </a:rPr>
              <a:t> ni </a:t>
            </a:r>
            <a:r>
              <a:rPr lang="sv-SE" dirty="0" err="1">
                <a:solidFill>
                  <a:schemeClr val="accent1"/>
                </a:solidFill>
              </a:rPr>
              <a:t>omnimus</a:t>
            </a:r>
            <a:r>
              <a:rPr lang="sv-SE" dirty="0">
                <a:solidFill>
                  <a:schemeClr val="accent1"/>
                </a:solidFill>
              </a:rPr>
              <a:t> </a:t>
            </a:r>
            <a:r>
              <a:rPr lang="sv-SE" dirty="0" err="1">
                <a:solidFill>
                  <a:schemeClr val="accent1"/>
                </a:solidFill>
              </a:rPr>
              <a:t>andigentium</a:t>
            </a:r>
            <a:r>
              <a:rPr lang="sv-SE" dirty="0">
                <a:solidFill>
                  <a:schemeClr val="accent1"/>
                </a:solidFill>
              </a:rPr>
              <a:t> </a:t>
            </a:r>
            <a:r>
              <a:rPr lang="sv-SE" dirty="0" err="1">
                <a:solidFill>
                  <a:schemeClr val="accent1"/>
                </a:solidFill>
              </a:rPr>
              <a:t>voluptatem</a:t>
            </a:r>
            <a:r>
              <a:rPr lang="sv-SE" dirty="0">
                <a:solidFill>
                  <a:schemeClr val="accent1"/>
                </a:solidFill>
              </a:rPr>
              <a:t> est, </a:t>
            </a:r>
            <a:r>
              <a:rPr lang="sv-SE" dirty="0" err="1">
                <a:solidFill>
                  <a:schemeClr val="accent1"/>
                </a:solidFill>
              </a:rPr>
              <a:t>eleniendam</a:t>
            </a:r>
            <a:r>
              <a:rPr lang="sv-SE" dirty="0">
                <a:solidFill>
                  <a:schemeClr val="accent1"/>
                </a:solidFill>
              </a:rPr>
              <a:t> </a:t>
            </a:r>
            <a:r>
              <a:rPr lang="sv-SE" dirty="0" err="1">
                <a:solidFill>
                  <a:schemeClr val="accent1"/>
                </a:solidFill>
              </a:rPr>
              <a:t>estrunt</a:t>
            </a:r>
            <a:r>
              <a:rPr lang="sv-SE" dirty="0">
                <a:solidFill>
                  <a:schemeClr val="accent1"/>
                </a:solidFill>
              </a:rPr>
              <a:t>.</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a:lstStyle>
            <a:lvl1pPr marL="0" indent="0">
              <a:buNone/>
              <a:defRPr sz="4800" b="1">
                <a:solidFill>
                  <a:schemeClr val="accent1"/>
                </a:solidFill>
              </a:defRPr>
            </a:lvl1pPr>
          </a:lstStyle>
          <a:p>
            <a:pPr lvl="0"/>
            <a:r>
              <a:rPr lang="sv-SE" dirty="0"/>
              <a:t>Rubrik</a:t>
            </a:r>
          </a:p>
        </p:txBody>
      </p:sp>
      <p:sp>
        <p:nvSpPr>
          <p:cNvPr id="4" name="Platshållare för text 3">
            <a:extLst>
              <a:ext uri="{FF2B5EF4-FFF2-40B4-BE49-F238E27FC236}">
                <a16:creationId xmlns:a16="http://schemas.microsoft.com/office/drawing/2014/main" id="{8F784605-C98C-4DA6-B05C-241D9E27485D}"/>
              </a:ext>
            </a:extLst>
          </p:cNvPr>
          <p:cNvSpPr>
            <a:spLocks noGrp="1"/>
          </p:cNvSpPr>
          <p:nvPr>
            <p:ph type="body" sz="quarter" idx="15" hasCustomPrompt="1"/>
          </p:nvPr>
        </p:nvSpPr>
        <p:spPr>
          <a:xfrm>
            <a:off x="7570788" y="3046413"/>
            <a:ext cx="1503362" cy="1503362"/>
          </a:xfrm>
          <a:prstGeom prst="rect">
            <a:avLst/>
          </a:prstGeom>
          <a:solidFill>
            <a:schemeClr val="accent1"/>
          </a:solidFill>
        </p:spPr>
        <p:txBody>
          <a:bodyPr anchor="ctr"/>
          <a:lstStyle>
            <a:lvl1pPr marL="0" indent="0" algn="ctr">
              <a:buNone/>
              <a:defRPr sz="4400">
                <a:solidFill>
                  <a:schemeClr val="bg2"/>
                </a:solidFill>
              </a:defRPr>
            </a:lvl1pPr>
            <a:lvl2pPr>
              <a:defRPr>
                <a:solidFill>
                  <a:schemeClr val="accent5"/>
                </a:solidFill>
              </a:defRPr>
            </a:lvl2pPr>
            <a:lvl3pPr>
              <a:defRPr>
                <a:solidFill>
                  <a:schemeClr val="accent5"/>
                </a:solidFill>
              </a:defRPr>
            </a:lvl3pPr>
            <a:lvl4pPr>
              <a:defRPr>
                <a:solidFill>
                  <a:schemeClr val="accent5"/>
                </a:solidFill>
              </a:defRPr>
            </a:lvl4pPr>
            <a:lvl5pPr>
              <a:defRPr>
                <a:solidFill>
                  <a:schemeClr val="accent5"/>
                </a:solidFill>
              </a:defRPr>
            </a:lvl5pPr>
          </a:lstStyle>
          <a:p>
            <a:pPr lvl="0"/>
            <a:r>
              <a:rPr lang="sv-SE" dirty="0"/>
              <a:t>58 %</a:t>
            </a:r>
          </a:p>
        </p:txBody>
      </p:sp>
    </p:spTree>
    <p:extLst>
      <p:ext uri="{BB962C8B-B14F-4D97-AF65-F5344CB8AC3E}">
        <p14:creationId xmlns:p14="http://schemas.microsoft.com/office/powerpoint/2010/main" val="3473925298"/>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723998860"/>
      </p:ext>
    </p:extLst>
  </p:cSld>
  <p:clrMapOvr>
    <a:masterClrMapping/>
  </p:clrMapOvr>
  <p:hf hdr="0" ftr="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Innehållssida Rubrik text fyra objekt">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6711107" cy="3378038"/>
          </a:xfrm>
          <a:prstGeom prst="rect">
            <a:avLst/>
          </a:prstGeom>
        </p:spPr>
        <p:txBody>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a:lstStyle>
            <a:lvl1pPr marL="0" indent="0">
              <a:buNone/>
              <a:defRPr sz="4800" b="1">
                <a:solidFill>
                  <a:schemeClr val="accent1"/>
                </a:solidFill>
              </a:defRPr>
            </a:lvl1pPr>
          </a:lstStyle>
          <a:p>
            <a:pPr lvl="0"/>
            <a:r>
              <a:rPr lang="sv-SE" dirty="0"/>
              <a:t>Rubrik</a:t>
            </a:r>
          </a:p>
        </p:txBody>
      </p:sp>
      <p:sp>
        <p:nvSpPr>
          <p:cNvPr id="9" name="Platshållare för innehåll 8">
            <a:extLst>
              <a:ext uri="{FF2B5EF4-FFF2-40B4-BE49-F238E27FC236}">
                <a16:creationId xmlns:a16="http://schemas.microsoft.com/office/drawing/2014/main" id="{0A9421B7-5FAA-4C15-9275-B5ECEEA9AC64}"/>
              </a:ext>
            </a:extLst>
          </p:cNvPr>
          <p:cNvSpPr>
            <a:spLocks noGrp="1"/>
          </p:cNvSpPr>
          <p:nvPr>
            <p:ph sz="quarter" idx="17"/>
          </p:nvPr>
        </p:nvSpPr>
        <p:spPr>
          <a:xfrm>
            <a:off x="8169319" y="2219021"/>
            <a:ext cx="1657593" cy="1601341"/>
          </a:xfrm>
          <a:prstGeom prst="rect">
            <a:avLst/>
          </a:prstGeom>
        </p:spPr>
        <p:txBody>
          <a:bodyPr/>
          <a:lstStyle>
            <a:lvl1pPr marL="0" indent="0">
              <a:buNone/>
              <a:defRPr/>
            </a:lvl1pPr>
          </a:lstStyle>
          <a:p>
            <a:pPr lvl="0"/>
            <a:endParaRPr lang="sv-SE" dirty="0"/>
          </a:p>
        </p:txBody>
      </p:sp>
      <p:sp>
        <p:nvSpPr>
          <p:cNvPr id="11" name="Platshållare för innehåll 8">
            <a:extLst>
              <a:ext uri="{FF2B5EF4-FFF2-40B4-BE49-F238E27FC236}">
                <a16:creationId xmlns:a16="http://schemas.microsoft.com/office/drawing/2014/main" id="{59D4F9E0-AB29-498A-BB53-F39439F87B9F}"/>
              </a:ext>
            </a:extLst>
          </p:cNvPr>
          <p:cNvSpPr>
            <a:spLocks noGrp="1"/>
          </p:cNvSpPr>
          <p:nvPr>
            <p:ph sz="quarter" idx="18"/>
          </p:nvPr>
        </p:nvSpPr>
        <p:spPr>
          <a:xfrm>
            <a:off x="9977024" y="2219022"/>
            <a:ext cx="1657593" cy="1601341"/>
          </a:xfrm>
          <a:prstGeom prst="rect">
            <a:avLst/>
          </a:prstGeom>
        </p:spPr>
        <p:txBody>
          <a:bodyPr/>
          <a:lstStyle>
            <a:lvl1pPr marL="0" indent="0">
              <a:buNone/>
              <a:defRPr/>
            </a:lvl1pPr>
          </a:lstStyle>
          <a:p>
            <a:pPr lvl="0"/>
            <a:endParaRPr lang="sv-SE" dirty="0"/>
          </a:p>
        </p:txBody>
      </p:sp>
      <p:sp>
        <p:nvSpPr>
          <p:cNvPr id="12" name="Platshållare för innehåll 8">
            <a:extLst>
              <a:ext uri="{FF2B5EF4-FFF2-40B4-BE49-F238E27FC236}">
                <a16:creationId xmlns:a16="http://schemas.microsoft.com/office/drawing/2014/main" id="{5A5253EB-0B0B-4FE4-BB97-CC84A7613B18}"/>
              </a:ext>
            </a:extLst>
          </p:cNvPr>
          <p:cNvSpPr>
            <a:spLocks noGrp="1"/>
          </p:cNvSpPr>
          <p:nvPr>
            <p:ph sz="quarter" idx="19"/>
          </p:nvPr>
        </p:nvSpPr>
        <p:spPr>
          <a:xfrm>
            <a:off x="8169318" y="3976669"/>
            <a:ext cx="1657593" cy="1601341"/>
          </a:xfrm>
          <a:prstGeom prst="rect">
            <a:avLst/>
          </a:prstGeom>
        </p:spPr>
        <p:txBody>
          <a:bodyPr/>
          <a:lstStyle>
            <a:lvl1pPr marL="0" indent="0">
              <a:buNone/>
              <a:defRPr/>
            </a:lvl1pPr>
          </a:lstStyle>
          <a:p>
            <a:pPr lvl="0"/>
            <a:endParaRPr lang="sv-SE" dirty="0"/>
          </a:p>
        </p:txBody>
      </p:sp>
      <p:sp>
        <p:nvSpPr>
          <p:cNvPr id="13" name="Platshållare för innehåll 8">
            <a:extLst>
              <a:ext uri="{FF2B5EF4-FFF2-40B4-BE49-F238E27FC236}">
                <a16:creationId xmlns:a16="http://schemas.microsoft.com/office/drawing/2014/main" id="{566FEA5F-1419-4EEE-88A9-99E751055FB4}"/>
              </a:ext>
            </a:extLst>
          </p:cNvPr>
          <p:cNvSpPr>
            <a:spLocks noGrp="1"/>
          </p:cNvSpPr>
          <p:nvPr>
            <p:ph sz="quarter" idx="20"/>
          </p:nvPr>
        </p:nvSpPr>
        <p:spPr>
          <a:xfrm>
            <a:off x="9977022" y="3976669"/>
            <a:ext cx="1657593" cy="1601341"/>
          </a:xfrm>
          <a:prstGeom prst="rect">
            <a:avLst/>
          </a:prstGeom>
        </p:spPr>
        <p:txBody>
          <a:bodyPr/>
          <a:lstStyle>
            <a:lvl1pPr marL="0" indent="0">
              <a:buNone/>
              <a:defRPr/>
            </a:lvl1pPr>
          </a:lstStyle>
          <a:p>
            <a:pPr lvl="0"/>
            <a:endParaRPr lang="sv-SE" dirty="0"/>
          </a:p>
        </p:txBody>
      </p:sp>
    </p:spTree>
    <p:extLst>
      <p:ext uri="{BB962C8B-B14F-4D97-AF65-F5344CB8AC3E}">
        <p14:creationId xmlns:p14="http://schemas.microsoft.com/office/powerpoint/2010/main" val="1553927677"/>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Innehållssida Rubrik objekt Sandfärga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a:lstStyle>
            <a:lvl1pPr marL="0" indent="0">
              <a:buNone/>
              <a:defRPr sz="4800" b="1">
                <a:solidFill>
                  <a:schemeClr val="accent1"/>
                </a:solidFill>
              </a:defRPr>
            </a:lvl1pPr>
          </a:lstStyle>
          <a:p>
            <a:pPr lvl="0"/>
            <a:r>
              <a:rPr lang="sv-SE" dirty="0"/>
              <a:t>Rubrik</a:t>
            </a:r>
          </a:p>
        </p:txBody>
      </p:sp>
      <p:sp>
        <p:nvSpPr>
          <p:cNvPr id="4" name="Platshållare för innehåll 3">
            <a:extLst>
              <a:ext uri="{FF2B5EF4-FFF2-40B4-BE49-F238E27FC236}">
                <a16:creationId xmlns:a16="http://schemas.microsoft.com/office/drawing/2014/main" id="{ECB9FE14-07C9-479E-B561-A754CC15DAD3}"/>
              </a:ext>
            </a:extLst>
          </p:cNvPr>
          <p:cNvSpPr>
            <a:spLocks noGrp="1"/>
          </p:cNvSpPr>
          <p:nvPr>
            <p:ph sz="quarter" idx="15"/>
          </p:nvPr>
        </p:nvSpPr>
        <p:spPr>
          <a:xfrm>
            <a:off x="1308100" y="2219325"/>
            <a:ext cx="9105576" cy="3378200"/>
          </a:xfrm>
          <a:prstGeom prst="rect">
            <a:avLst/>
          </a:prstGeom>
        </p:spPr>
        <p:txBody>
          <a:bodyPr/>
          <a:lstStyle>
            <a:lvl1pPr marL="0" indent="0">
              <a:buNone/>
              <a:defRPr/>
            </a:lvl1pPr>
          </a:lstStyle>
          <a:p>
            <a:pPr lvl="0"/>
            <a:endParaRPr lang="sv-SE" dirty="0"/>
          </a:p>
        </p:txBody>
      </p:sp>
    </p:spTree>
    <p:extLst>
      <p:ext uri="{BB962C8B-B14F-4D97-AF65-F5344CB8AC3E}">
        <p14:creationId xmlns:p14="http://schemas.microsoft.com/office/powerpoint/2010/main" val="983765352"/>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Förstasida tre bilder med flera loggor">
    <p:spTree>
      <p:nvGrpSpPr>
        <p:cNvPr id="1" name=""/>
        <p:cNvGrpSpPr/>
        <p:nvPr/>
      </p:nvGrpSpPr>
      <p:grpSpPr>
        <a:xfrm>
          <a:off x="0" y="0"/>
          <a:ext cx="0" cy="0"/>
          <a:chOff x="0" y="0"/>
          <a:chExt cx="0" cy="0"/>
        </a:xfrm>
      </p:grpSpPr>
      <p:pic>
        <p:nvPicPr>
          <p:cNvPr id="8" name="Bildobjekt 7">
            <a:extLst>
              <a:ext uri="{FF2B5EF4-FFF2-40B4-BE49-F238E27FC236}">
                <a16:creationId xmlns:a16="http://schemas.microsoft.com/office/drawing/2014/main" id="{6FE0E1F1-5217-C344-B4BC-DF1879A5BBFA}"/>
              </a:ext>
            </a:extLst>
          </p:cNvPr>
          <p:cNvPicPr>
            <a:picLocks noChangeAspect="1"/>
          </p:cNvPicPr>
          <p:nvPr userDrawn="1"/>
        </p:nvPicPr>
        <p:blipFill>
          <a:blip r:embed="rId2"/>
          <a:stretch>
            <a:fillRect/>
          </a:stretch>
        </p:blipFill>
        <p:spPr>
          <a:xfrm>
            <a:off x="0" y="5338097"/>
            <a:ext cx="12192000" cy="1519903"/>
          </a:xfrm>
          <a:prstGeom prst="rect">
            <a:avLst/>
          </a:prstGeom>
        </p:spPr>
      </p:pic>
      <p:sp>
        <p:nvSpPr>
          <p:cNvPr id="6" name="Platshållare för bild 5">
            <a:extLst>
              <a:ext uri="{FF2B5EF4-FFF2-40B4-BE49-F238E27FC236}">
                <a16:creationId xmlns:a16="http://schemas.microsoft.com/office/drawing/2014/main" id="{B26F88FA-838D-48D0-AA5C-E483A5F7CEC7}"/>
              </a:ext>
            </a:extLst>
          </p:cNvPr>
          <p:cNvSpPr>
            <a:spLocks noGrp="1"/>
          </p:cNvSpPr>
          <p:nvPr>
            <p:ph type="pic" sz="quarter" idx="10"/>
          </p:nvPr>
        </p:nvSpPr>
        <p:spPr>
          <a:xfrm>
            <a:off x="442913" y="1732662"/>
            <a:ext cx="3602037" cy="3479800"/>
          </a:xfrm>
          <a:prstGeom prst="rect">
            <a:avLst/>
          </a:prstGeom>
        </p:spPr>
        <p:txBody>
          <a:bodyPr/>
          <a:lstStyle>
            <a:lvl1pPr marL="0" indent="0">
              <a:buNone/>
              <a:defRPr/>
            </a:lvl1pPr>
          </a:lstStyle>
          <a:p>
            <a:endParaRPr lang="sv-SE" dirty="0"/>
          </a:p>
        </p:txBody>
      </p:sp>
      <p:sp>
        <p:nvSpPr>
          <p:cNvPr id="9" name="Platshållare för bild 5">
            <a:extLst>
              <a:ext uri="{FF2B5EF4-FFF2-40B4-BE49-F238E27FC236}">
                <a16:creationId xmlns:a16="http://schemas.microsoft.com/office/drawing/2014/main" id="{A3072879-C53C-4E94-833D-A12D12B2A382}"/>
              </a:ext>
            </a:extLst>
          </p:cNvPr>
          <p:cNvSpPr>
            <a:spLocks noGrp="1"/>
          </p:cNvSpPr>
          <p:nvPr>
            <p:ph type="pic" sz="quarter" idx="11"/>
          </p:nvPr>
        </p:nvSpPr>
        <p:spPr>
          <a:xfrm>
            <a:off x="4293847" y="1732752"/>
            <a:ext cx="3602037" cy="3479800"/>
          </a:xfrm>
          <a:prstGeom prst="rect">
            <a:avLst/>
          </a:prstGeom>
        </p:spPr>
        <p:txBody>
          <a:bodyPr/>
          <a:lstStyle>
            <a:lvl1pPr marL="0" indent="0">
              <a:buNone/>
              <a:defRPr/>
            </a:lvl1pPr>
          </a:lstStyle>
          <a:p>
            <a:endParaRPr lang="sv-SE" dirty="0"/>
          </a:p>
        </p:txBody>
      </p:sp>
      <p:sp>
        <p:nvSpPr>
          <p:cNvPr id="10" name="Platshållare för bild 5">
            <a:extLst>
              <a:ext uri="{FF2B5EF4-FFF2-40B4-BE49-F238E27FC236}">
                <a16:creationId xmlns:a16="http://schemas.microsoft.com/office/drawing/2014/main" id="{055874CB-CA07-4F4A-970A-18D0C5996BBB}"/>
              </a:ext>
            </a:extLst>
          </p:cNvPr>
          <p:cNvSpPr>
            <a:spLocks noGrp="1"/>
          </p:cNvSpPr>
          <p:nvPr>
            <p:ph type="pic" sz="quarter" idx="12"/>
          </p:nvPr>
        </p:nvSpPr>
        <p:spPr>
          <a:xfrm>
            <a:off x="8147585" y="1732662"/>
            <a:ext cx="3602037" cy="3479800"/>
          </a:xfrm>
          <a:prstGeom prst="rect">
            <a:avLst/>
          </a:prstGeom>
        </p:spPr>
        <p:txBody>
          <a:bodyPr/>
          <a:lstStyle>
            <a:lvl1pPr marL="0" indent="0">
              <a:buNone/>
              <a:defRPr/>
            </a:lvl1pPr>
          </a:lstStyle>
          <a:p>
            <a:endParaRPr lang="sv-SE" dirty="0"/>
          </a:p>
        </p:txBody>
      </p:sp>
      <p:sp>
        <p:nvSpPr>
          <p:cNvPr id="3" name="Platshållare för bild 2">
            <a:extLst>
              <a:ext uri="{FF2B5EF4-FFF2-40B4-BE49-F238E27FC236}">
                <a16:creationId xmlns:a16="http://schemas.microsoft.com/office/drawing/2014/main" id="{BC765908-66B1-4035-A7E1-6BB620B1394D}"/>
              </a:ext>
            </a:extLst>
          </p:cNvPr>
          <p:cNvSpPr>
            <a:spLocks noGrp="1"/>
          </p:cNvSpPr>
          <p:nvPr>
            <p:ph type="pic" sz="quarter" idx="13"/>
          </p:nvPr>
        </p:nvSpPr>
        <p:spPr>
          <a:xfrm>
            <a:off x="8404225" y="315913"/>
            <a:ext cx="1604963" cy="1174750"/>
          </a:xfrm>
          <a:prstGeom prst="rect">
            <a:avLst/>
          </a:prstGeom>
        </p:spPr>
        <p:txBody>
          <a:bodyPr/>
          <a:lstStyle/>
          <a:p>
            <a:endParaRPr lang="sv-SE" dirty="0"/>
          </a:p>
        </p:txBody>
      </p:sp>
      <p:sp>
        <p:nvSpPr>
          <p:cNvPr id="11" name="Platshållare för bild 2">
            <a:extLst>
              <a:ext uri="{FF2B5EF4-FFF2-40B4-BE49-F238E27FC236}">
                <a16:creationId xmlns:a16="http://schemas.microsoft.com/office/drawing/2014/main" id="{4C13EF2A-CF92-49F6-A41B-8528AC922274}"/>
              </a:ext>
            </a:extLst>
          </p:cNvPr>
          <p:cNvSpPr>
            <a:spLocks noGrp="1"/>
          </p:cNvSpPr>
          <p:nvPr>
            <p:ph type="pic" sz="quarter" idx="14"/>
          </p:nvPr>
        </p:nvSpPr>
        <p:spPr>
          <a:xfrm>
            <a:off x="6648245" y="327026"/>
            <a:ext cx="1604963" cy="1163637"/>
          </a:xfrm>
          <a:prstGeom prst="rect">
            <a:avLst/>
          </a:prstGeom>
        </p:spPr>
        <p:txBody>
          <a:bodyPr/>
          <a:lstStyle/>
          <a:p>
            <a:endParaRPr lang="sv-SE" dirty="0"/>
          </a:p>
        </p:txBody>
      </p:sp>
    </p:spTree>
    <p:extLst>
      <p:ext uri="{BB962C8B-B14F-4D97-AF65-F5344CB8AC3E}">
        <p14:creationId xmlns:p14="http://schemas.microsoft.com/office/powerpoint/2010/main" val="19541884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2BC929D8-093F-4826-8D04-F268FF63E889}"/>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13925498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Rubrik och innehåll">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956AE382-6D43-4751-9CE2-2A4899C59678}"/>
              </a:ext>
            </a:extLst>
          </p:cNvPr>
          <p:cNvSpPr>
            <a:spLocks noGrp="1"/>
          </p:cNvSpPr>
          <p:nvPr>
            <p:ph type="title"/>
          </p:nvPr>
        </p:nvSpPr>
        <p:spPr/>
        <p:txBody>
          <a:bodyPr/>
          <a:lstStyle/>
          <a:p>
            <a:r>
              <a:rPr lang="sv-SE"/>
              <a:t>Klicka här för att ändra mall för rubrikformat</a:t>
            </a:r>
          </a:p>
        </p:txBody>
      </p:sp>
      <p:sp>
        <p:nvSpPr>
          <p:cNvPr id="8" name="Content Placeholder 2">
            <a:extLst>
              <a:ext uri="{FF2B5EF4-FFF2-40B4-BE49-F238E27FC236}">
                <a16:creationId xmlns:a16="http://schemas.microsoft.com/office/drawing/2014/main" id="{143E3ABC-9643-4C0C-A216-D9FDF5F8C34E}"/>
              </a:ext>
            </a:extLst>
          </p:cNvPr>
          <p:cNvSpPr>
            <a:spLocks noGrp="1"/>
          </p:cNvSpPr>
          <p:nvPr>
            <p:ph idx="11"/>
          </p:nvPr>
        </p:nvSpPr>
        <p:spPr>
          <a:xfrm>
            <a:off x="1056000" y="1738313"/>
            <a:ext cx="10080000" cy="4175124"/>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3" name="Platshållare för bildnummer 2">
            <a:extLst>
              <a:ext uri="{FF2B5EF4-FFF2-40B4-BE49-F238E27FC236}">
                <a16:creationId xmlns:a16="http://schemas.microsoft.com/office/drawing/2014/main" id="{040785F0-4073-4C09-A77E-AF825CBA6233}"/>
              </a:ext>
            </a:extLst>
          </p:cNvPr>
          <p:cNvSpPr>
            <a:spLocks noGrp="1"/>
          </p:cNvSpPr>
          <p:nvPr>
            <p:ph type="sldNum" sz="quarter" idx="12"/>
          </p:nvPr>
        </p:nvSpPr>
        <p:spPr/>
        <p:txBody>
          <a:bodyPr/>
          <a:lstStyle/>
          <a:p>
            <a:fld id="{59C8BBA8-F427-4879-AAC6-186856FF899B}" type="slidenum">
              <a:rPr lang="sv-SE" smtClean="0"/>
              <a:pPr/>
              <a:t>‹#›</a:t>
            </a:fld>
            <a:endParaRPr lang="sv-SE"/>
          </a:p>
        </p:txBody>
      </p:sp>
    </p:spTree>
    <p:extLst>
      <p:ext uri="{BB962C8B-B14F-4D97-AF65-F5344CB8AC3E}">
        <p14:creationId xmlns:p14="http://schemas.microsoft.com/office/powerpoint/2010/main" val="3700516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C764DE79-268F-4C1A-8933-263129D2AF90}" type="datetimeFigureOut">
              <a:rPr lang="en-US" smtClean="0"/>
              <a:t>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727063372"/>
      </p:ext>
    </p:extLst>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116661099"/>
      </p:ext>
    </p:extLst>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804486688"/>
      </p:ext>
    </p:extLst>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1/27/2023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29115836"/>
      </p:ext>
    </p:extLst>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1/27/2023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67232096"/>
      </p:ext>
    </p:extLst>
  </p:cSld>
  <p:clrMapOvr>
    <a:masterClrMapping/>
  </p:clrMapOvr>
  <p:hf hdr="0" ftr="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C764DE79-268F-4C1A-8933-263129D2AF90}"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002081392"/>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C764DE79-268F-4C1A-8933-263129D2AF90}" type="datetimeFigureOut">
              <a:rPr lang="en-US" smtClean="0"/>
              <a:t>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245268832"/>
      </p:ext>
    </p:extLst>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gif"/><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smtClean="0"/>
              <a:t>1/27/2023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smtClean="0"/>
              <a:t>‹#›</a:t>
            </a:fld>
            <a:endParaRPr lang="en-US" dirty="0"/>
          </a:p>
        </p:txBody>
      </p:sp>
      <p:pic>
        <p:nvPicPr>
          <p:cNvPr id="7" name="Bildobjekt 6">
            <a:extLst>
              <a:ext uri="{FF2B5EF4-FFF2-40B4-BE49-F238E27FC236}">
                <a16:creationId xmlns:a16="http://schemas.microsoft.com/office/drawing/2014/main" id="{4F151089-5D97-4332-BAFA-2409F51BA74E}"/>
              </a:ext>
            </a:extLst>
          </p:cNvPr>
          <p:cNvPicPr>
            <a:picLocks noChangeAspect="1"/>
          </p:cNvPicPr>
          <p:nvPr userDrawn="1"/>
        </p:nvPicPr>
        <p:blipFill>
          <a:blip r:embed="rId26"/>
          <a:stretch>
            <a:fillRect/>
          </a:stretch>
        </p:blipFill>
        <p:spPr>
          <a:xfrm>
            <a:off x="10402793" y="193964"/>
            <a:ext cx="1285160" cy="1010993"/>
          </a:xfrm>
          <a:prstGeom prst="rect">
            <a:avLst/>
          </a:prstGeom>
        </p:spPr>
      </p:pic>
    </p:spTree>
    <p:extLst>
      <p:ext uri="{BB962C8B-B14F-4D97-AF65-F5344CB8AC3E}">
        <p14:creationId xmlns:p14="http://schemas.microsoft.com/office/powerpoint/2010/main" val="95231376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56" r:id="rId13"/>
    <p:sldLayoutId id="2147483649" r:id="rId14"/>
    <p:sldLayoutId id="2147483659" r:id="rId15"/>
    <p:sldLayoutId id="2147483655" r:id="rId16"/>
    <p:sldLayoutId id="2147483662" r:id="rId17"/>
    <p:sldLayoutId id="2147483665" r:id="rId18"/>
    <p:sldLayoutId id="2147483666" r:id="rId19"/>
    <p:sldLayoutId id="2147483663" r:id="rId20"/>
    <p:sldLayoutId id="2147483661" r:id="rId21"/>
    <p:sldLayoutId id="2147483667" r:id="rId22"/>
    <p:sldLayoutId id="2147483694" r:id="rId23"/>
    <p:sldLayoutId id="2147483695" r:id="rId24"/>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8" Type="http://schemas.openxmlformats.org/officeDocument/2006/relationships/hyperlink" Target="https://jamstalldhetsmyndigheten.se/mans-vald-mot-kvinnor/prostitution-och-manniskohandel/stod-till-yrkesverksamma/till-dig-som-moter-personer-pa-flykt-fran-ukraina/" TargetMode="External"/><Relationship Id="rId3" Type="http://schemas.openxmlformats.org/officeDocument/2006/relationships/hyperlink" Target="https://goteborg.se/wps/portal/start/social--och-familjefragor/familj-barn-och-ungdom/mikamottagningen" TargetMode="External"/><Relationship Id="rId7" Type="http://schemas.openxmlformats.org/officeDocument/2006/relationships/hyperlink" Target="https://polisen.se/om-polisen/kontakt/tipsa-polisen/tipsa-polisen-via-webben/"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openxmlformats.org/officeDocument/2006/relationships/hyperlink" Target="http://www.sac.se/" TargetMode="External"/><Relationship Id="rId5" Type="http://schemas.openxmlformats.org/officeDocument/2006/relationships/hyperlink" Target="http://www.fcfp.se/" TargetMode="External"/><Relationship Id="rId4" Type="http://schemas.openxmlformats.org/officeDocument/2006/relationships/hyperlink" Target="mailto:mikamottagningen@socialcentrum.goteborg.se"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facebook.com/jamstalldhetsmyndigheten/posts/pfbid0TJRfP4Xbf2WGTij6CDnLjNNXM9MgeA3rJugQTmzinxPdt8qQfzHp9SMF696eiqNVl" TargetMode="External"/><Relationship Id="rId3" Type="http://schemas.openxmlformats.org/officeDocument/2006/relationships/hyperlink" Target="https://jamstalldhetsmyndigheten.se/swedish-gender-equality-agency/ukraine" TargetMode="External"/><Relationship Id="rId7"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hyperlink" Target="https://swedishgenderequalityagency.se/men-s-violence-against-women/prostitution-and-human-trafficking/before-you-go-information-in-ukrainian/" TargetMode="External"/><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hyperlink" Target="http://www.jamstalldhetsmyndigheten.se/" TargetMode="External"/><Relationship Id="rId7" Type="http://schemas.openxmlformats.org/officeDocument/2006/relationships/hyperlink" Target="https://jamstalldhetsmyndigheten.se/media/sb2bf5yy/till-dig-som-%C3%A4r-barn-p%C3%A5-flykt_a5_svenska_271022.pdf" TargetMode="External"/><Relationship Id="rId2" Type="http://schemas.openxmlformats.org/officeDocument/2006/relationships/notesSlide" Target="../notesSlides/notesSlide11.xml"/><Relationship Id="rId1" Type="http://schemas.openxmlformats.org/officeDocument/2006/relationships/slideLayout" Target="../slideLayouts/slideLayout24.xml"/><Relationship Id="rId6" Type="http://schemas.openxmlformats.org/officeDocument/2006/relationships/hyperlink" Target="https://swedishgenderequalityagency.se/men-s-violence-against-women/prostitution-and-human-trafficking/to-you-fleeing-ukraine/" TargetMode="External"/><Relationship Id="rId5" Type="http://schemas.openxmlformats.org/officeDocument/2006/relationships/hyperlink" Target="http://www.sac.se/" TargetMode="External"/><Relationship Id="rId4" Type="http://schemas.openxmlformats.org/officeDocument/2006/relationships/hyperlink" Target="http://www.fcfp.s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www.informationsverige.se/sv/jag-har-fatt-uppehallstillstand/att-arbeta-i-sverige.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hyperlink" Target="https://www.brottsofferjouren.se/brottsofferstod/stod-pa-eget-sprak/" TargetMode="External"/><Relationship Id="rId4" Type="http://schemas.openxmlformats.org/officeDocument/2006/relationships/hyperlink" Target="https://www.informationsverige.se/sv/jag-har-fatt-uppehallstillstand/du-som-har-flytt-fran-kriget-i-ukraina.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45AA7C15-5234-43E4-96C9-FF1E08A08E0D}"/>
              </a:ext>
            </a:extLst>
          </p:cNvPr>
          <p:cNvSpPr>
            <a:spLocks noGrp="1"/>
          </p:cNvSpPr>
          <p:nvPr>
            <p:ph type="body" sz="quarter" idx="13"/>
          </p:nvPr>
        </p:nvSpPr>
        <p:spPr/>
        <p:txBody>
          <a:bodyPr/>
          <a:lstStyle/>
          <a:p>
            <a:r>
              <a:rPr lang="sv-SE" dirty="0"/>
              <a:t>Vi har uppdrag att informera om prostitution och människohandel</a:t>
            </a:r>
          </a:p>
          <a:p>
            <a:r>
              <a:rPr lang="sv-SE" dirty="0"/>
              <a:t>Vi gör det på många olika sätt och platser</a:t>
            </a:r>
          </a:p>
          <a:p>
            <a:r>
              <a:rPr lang="sv-SE" dirty="0"/>
              <a:t>Sjätte jämställdhetspolitiska målet</a:t>
            </a:r>
          </a:p>
          <a:p>
            <a:pPr lvl="1"/>
            <a:r>
              <a:rPr lang="sv-SE" dirty="0"/>
              <a:t>Mäns våld mot kvinnor ska upphöra!</a:t>
            </a:r>
          </a:p>
          <a:p>
            <a:pPr lvl="1"/>
            <a:r>
              <a:rPr lang="sv-SE" dirty="0"/>
              <a:t>Prostitution och människohandel ingår i detta nationella mål</a:t>
            </a:r>
          </a:p>
          <a:p>
            <a:endParaRPr lang="sv-SE" dirty="0"/>
          </a:p>
        </p:txBody>
      </p:sp>
      <p:sp>
        <p:nvSpPr>
          <p:cNvPr id="4" name="Platshållare för text 3">
            <a:extLst>
              <a:ext uri="{FF2B5EF4-FFF2-40B4-BE49-F238E27FC236}">
                <a16:creationId xmlns:a16="http://schemas.microsoft.com/office/drawing/2014/main" id="{B8505703-83E2-41F2-ACD1-6FB23A409B50}"/>
              </a:ext>
            </a:extLst>
          </p:cNvPr>
          <p:cNvSpPr>
            <a:spLocks noGrp="1"/>
          </p:cNvSpPr>
          <p:nvPr>
            <p:ph type="body" sz="quarter" idx="14"/>
          </p:nvPr>
        </p:nvSpPr>
        <p:spPr/>
        <p:txBody>
          <a:bodyPr>
            <a:normAutofit fontScale="92500" lnSpcReduction="10000"/>
          </a:bodyPr>
          <a:lstStyle/>
          <a:p>
            <a:r>
              <a:rPr lang="sv-SE" dirty="0"/>
              <a:t>Varför är vi här idag?</a:t>
            </a:r>
          </a:p>
          <a:p>
            <a:endParaRPr lang="sv-SE" dirty="0"/>
          </a:p>
        </p:txBody>
      </p:sp>
    </p:spTree>
    <p:extLst>
      <p:ext uri="{BB962C8B-B14F-4D97-AF65-F5344CB8AC3E}">
        <p14:creationId xmlns:p14="http://schemas.microsoft.com/office/powerpoint/2010/main" val="14854504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07AB2872-53E1-407A-B4FE-957D4378ADAC}"/>
              </a:ext>
            </a:extLst>
          </p:cNvPr>
          <p:cNvSpPr>
            <a:spLocks noGrp="1"/>
          </p:cNvSpPr>
          <p:nvPr>
            <p:ph type="body" sz="quarter" idx="13"/>
          </p:nvPr>
        </p:nvSpPr>
        <p:spPr/>
        <p:txBody>
          <a:bodyPr>
            <a:normAutofit fontScale="92500" lnSpcReduction="10000"/>
          </a:bodyPr>
          <a:lstStyle/>
          <a:p>
            <a:pPr marL="229870" indent="-229870"/>
            <a:r>
              <a:rPr lang="sv-SE" sz="2800" dirty="0">
                <a:cs typeface="Arial" panose="020B0604020202020204"/>
              </a:rPr>
              <a:t>Var uppmärksam på vad som händer runt boendet (tex bilar och folk som uppehåller sig i närheten)</a:t>
            </a:r>
          </a:p>
          <a:p>
            <a:pPr marL="229870" indent="-229870"/>
            <a:r>
              <a:rPr lang="sv-SE" sz="2800" dirty="0">
                <a:cs typeface="Arial" panose="020B0604020202020204"/>
              </a:rPr>
              <a:t>Samtala och ställ nyfikna frågor kring sysselsättning och mående</a:t>
            </a:r>
          </a:p>
          <a:p>
            <a:pPr marL="229870" indent="-229870"/>
            <a:r>
              <a:rPr lang="sv-SE" sz="2800" dirty="0">
                <a:cs typeface="Arial" panose="020B0604020202020204"/>
              </a:rPr>
              <a:t>Hjälp personen till att hitta rätt information om rättigheter</a:t>
            </a:r>
          </a:p>
          <a:p>
            <a:pPr marL="229870" indent="-229870"/>
            <a:r>
              <a:rPr lang="sv-SE" sz="2800" dirty="0">
                <a:ea typeface="+mn-lt"/>
                <a:cs typeface="+mn-lt"/>
              </a:rPr>
              <a:t>Visa tillgänglighet</a:t>
            </a:r>
          </a:p>
          <a:p>
            <a:pPr marL="229870" indent="-229870"/>
            <a:r>
              <a:rPr lang="sv-SE" sz="2800" dirty="0">
                <a:ea typeface="+mn-lt"/>
                <a:cs typeface="+mn-lt"/>
              </a:rPr>
              <a:t>Lyssna</a:t>
            </a:r>
            <a:r>
              <a:rPr lang="sv-SE" sz="2800" dirty="0">
                <a:cs typeface="Arial" panose="020B0604020202020204"/>
              </a:rPr>
              <a:t> på din magkänsla! Vid oro, ställ frågor till den det gäller, lyft med en förtroendeperson</a:t>
            </a:r>
            <a:endParaRPr lang="sv-SE" dirty="0">
              <a:cs typeface="Arial" panose="020B0604020202020204"/>
            </a:endParaRPr>
          </a:p>
          <a:p>
            <a:pPr marL="229870" indent="-229870"/>
            <a:r>
              <a:rPr lang="sv-SE" sz="2800" dirty="0">
                <a:cs typeface="Arial" panose="020B0604020202020204"/>
              </a:rPr>
              <a:t>Ta kontakt med någon av hjälpinstanserna!</a:t>
            </a:r>
            <a:endParaRPr lang="sv-SE" sz="2800" dirty="0"/>
          </a:p>
        </p:txBody>
      </p:sp>
      <p:sp>
        <p:nvSpPr>
          <p:cNvPr id="3" name="Platshållare för text 2">
            <a:extLst>
              <a:ext uri="{FF2B5EF4-FFF2-40B4-BE49-F238E27FC236}">
                <a16:creationId xmlns:a16="http://schemas.microsoft.com/office/drawing/2014/main" id="{DE66FF6F-18B9-4AC5-BE1D-40BDA574737A}"/>
              </a:ext>
            </a:extLst>
          </p:cNvPr>
          <p:cNvSpPr>
            <a:spLocks noGrp="1"/>
          </p:cNvSpPr>
          <p:nvPr>
            <p:ph type="body" sz="quarter" idx="14"/>
          </p:nvPr>
        </p:nvSpPr>
        <p:spPr/>
        <p:txBody>
          <a:bodyPr>
            <a:normAutofit fontScale="92500" lnSpcReduction="10000"/>
          </a:bodyPr>
          <a:lstStyle/>
          <a:p>
            <a:r>
              <a:rPr lang="sv-SE" dirty="0"/>
              <a:t>Vad kan jag göra?</a:t>
            </a:r>
          </a:p>
        </p:txBody>
      </p:sp>
    </p:spTree>
    <p:extLst>
      <p:ext uri="{BB962C8B-B14F-4D97-AF65-F5344CB8AC3E}">
        <p14:creationId xmlns:p14="http://schemas.microsoft.com/office/powerpoint/2010/main" val="31871283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11199048-B42B-46AC-BC0F-D344A0560959}"/>
              </a:ext>
            </a:extLst>
          </p:cNvPr>
          <p:cNvSpPr>
            <a:spLocks noGrp="1"/>
          </p:cNvSpPr>
          <p:nvPr>
            <p:ph type="body" sz="quarter" idx="13"/>
          </p:nvPr>
        </p:nvSpPr>
        <p:spPr/>
        <p:txBody>
          <a:bodyPr>
            <a:normAutofit fontScale="47500" lnSpcReduction="20000"/>
          </a:bodyPr>
          <a:lstStyle/>
          <a:p>
            <a:r>
              <a:rPr lang="sv-SE" dirty="0"/>
              <a:t>Nationella Kvinnofridslinjen (på olika språk) </a:t>
            </a:r>
          </a:p>
          <a:p>
            <a:pPr lvl="1"/>
            <a:r>
              <a:rPr lang="sv-SE" dirty="0"/>
              <a:t>+46 20 – 50 50 50</a:t>
            </a:r>
          </a:p>
          <a:p>
            <a:pPr lvl="1"/>
            <a:r>
              <a:rPr lang="sv-SE" dirty="0"/>
              <a:t>Anonym, gratis, 24/7</a:t>
            </a:r>
          </a:p>
          <a:p>
            <a:r>
              <a:rPr lang="sv-SE" dirty="0"/>
              <a:t>Mika-mottagningen Göteborg, stöd utsatta för prostitution</a:t>
            </a:r>
          </a:p>
          <a:p>
            <a:pPr lvl="1"/>
            <a:r>
              <a:rPr lang="sv-SE" dirty="0"/>
              <a:t>+46 20 - 32 73 28 </a:t>
            </a:r>
          </a:p>
          <a:p>
            <a:pPr lvl="1"/>
            <a:r>
              <a:rPr lang="sv-SE" dirty="0">
                <a:hlinkClick r:id="rId3"/>
              </a:rPr>
              <a:t>via webben </a:t>
            </a:r>
            <a:r>
              <a:rPr lang="sv-SE" dirty="0"/>
              <a:t>(goteborg.se)</a:t>
            </a:r>
          </a:p>
          <a:p>
            <a:pPr lvl="1"/>
            <a:r>
              <a:rPr lang="sv-SE" dirty="0">
                <a:hlinkClick r:id="rId4"/>
              </a:rPr>
              <a:t>mikamottagningen@socialcentrum.goteborg.se</a:t>
            </a:r>
            <a:endParaRPr lang="sv-SE" dirty="0"/>
          </a:p>
          <a:p>
            <a:r>
              <a:rPr lang="sv-SE" dirty="0"/>
              <a:t>Kvinnojour i din kommun</a:t>
            </a:r>
          </a:p>
          <a:p>
            <a:r>
              <a:rPr lang="sv-SE" dirty="0"/>
              <a:t>Fackförbund</a:t>
            </a:r>
          </a:p>
          <a:p>
            <a:pPr lvl="1"/>
            <a:r>
              <a:rPr lang="sv-SE" dirty="0"/>
              <a:t>Oschysta arbetsvillkor oavsett medlemskap eller anställningsform</a:t>
            </a:r>
          </a:p>
          <a:p>
            <a:pPr lvl="1"/>
            <a:r>
              <a:rPr lang="sv-SE" dirty="0"/>
              <a:t>Fackligt center för papperslösa: </a:t>
            </a:r>
            <a:r>
              <a:rPr lang="sv-SE" dirty="0">
                <a:hlinkClick r:id="rId5"/>
              </a:rPr>
              <a:t>www.fcfp.se</a:t>
            </a:r>
            <a:r>
              <a:rPr lang="sv-SE" dirty="0"/>
              <a:t> Erbjuder hjälp med arbetsrättsliga frågor. </a:t>
            </a:r>
          </a:p>
          <a:p>
            <a:pPr lvl="1"/>
            <a:r>
              <a:rPr lang="sv-SE" dirty="0"/>
              <a:t>SAC-Syndikalisterna: </a:t>
            </a:r>
            <a:r>
              <a:rPr lang="sv-SE" dirty="0">
                <a:hlinkClick r:id="rId6"/>
              </a:rPr>
              <a:t>www.sac.se</a:t>
            </a:r>
            <a:r>
              <a:rPr lang="sv-SE" dirty="0"/>
              <a:t>. Erbjuder hjälp i arbetsrättsliga frågor</a:t>
            </a:r>
          </a:p>
          <a:p>
            <a:r>
              <a:rPr lang="sv-SE" dirty="0"/>
              <a:t>Tips om förekomsten av prostitution, människohandel kan alltid lämnas till Polisen</a:t>
            </a:r>
            <a:endParaRPr lang="sv-SE" sz="1600" dirty="0">
              <a:solidFill>
                <a:srgbClr val="0070C0"/>
              </a:solidFill>
            </a:endParaRPr>
          </a:p>
          <a:p>
            <a:pPr lvl="1"/>
            <a:r>
              <a:rPr lang="sv-SE" dirty="0"/>
              <a:t>Tipsa via +46 77 114 14 00 (eller 114 14 från svensk mobil)</a:t>
            </a:r>
          </a:p>
          <a:p>
            <a:pPr lvl="1"/>
            <a:r>
              <a:rPr lang="sv-SE" dirty="0"/>
              <a:t>Via </a:t>
            </a:r>
            <a:r>
              <a:rPr lang="sv-SE" dirty="0">
                <a:hlinkClick r:id="rId7"/>
              </a:rPr>
              <a:t>webbformulär</a:t>
            </a:r>
            <a:endParaRPr lang="sv-SE" dirty="0"/>
          </a:p>
          <a:p>
            <a:r>
              <a:rPr lang="sv-SE" dirty="0"/>
              <a:t>Se Jämställdhetsmyndigheten för fler aktörer (</a:t>
            </a:r>
            <a:r>
              <a:rPr lang="sv-SE" dirty="0">
                <a:hlinkClick r:id="rId8"/>
              </a:rPr>
              <a:t>jämy.se </a:t>
            </a:r>
            <a:r>
              <a:rPr lang="sv-SE" dirty="0"/>
              <a:t>stycket ”hänvisa vidare”)</a:t>
            </a:r>
          </a:p>
          <a:p>
            <a:pPr lvl="1"/>
            <a:endParaRPr lang="sv-SE" dirty="0"/>
          </a:p>
          <a:p>
            <a:pPr lvl="1"/>
            <a:endParaRPr lang="sv-SE" dirty="0"/>
          </a:p>
          <a:p>
            <a:endParaRPr lang="sv-SE" dirty="0"/>
          </a:p>
        </p:txBody>
      </p:sp>
      <p:sp>
        <p:nvSpPr>
          <p:cNvPr id="3" name="Platshållare för text 2">
            <a:extLst>
              <a:ext uri="{FF2B5EF4-FFF2-40B4-BE49-F238E27FC236}">
                <a16:creationId xmlns:a16="http://schemas.microsoft.com/office/drawing/2014/main" id="{FE0283C9-87CF-4DD7-8273-87BEE64E30AF}"/>
              </a:ext>
            </a:extLst>
          </p:cNvPr>
          <p:cNvSpPr>
            <a:spLocks noGrp="1"/>
          </p:cNvSpPr>
          <p:nvPr>
            <p:ph type="body" sz="quarter" idx="14"/>
          </p:nvPr>
        </p:nvSpPr>
        <p:spPr/>
        <p:txBody>
          <a:bodyPr>
            <a:normAutofit fontScale="92500" lnSpcReduction="10000"/>
          </a:bodyPr>
          <a:lstStyle/>
          <a:p>
            <a:r>
              <a:rPr lang="sv-SE" dirty="0"/>
              <a:t>Kontaktvägar</a:t>
            </a:r>
          </a:p>
        </p:txBody>
      </p:sp>
    </p:spTree>
    <p:extLst>
      <p:ext uri="{BB962C8B-B14F-4D97-AF65-F5344CB8AC3E}">
        <p14:creationId xmlns:p14="http://schemas.microsoft.com/office/powerpoint/2010/main" val="1951985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9" name="Bildobjekt 8">
            <a:hlinkClick r:id="rId3"/>
            <a:extLst>
              <a:ext uri="{FF2B5EF4-FFF2-40B4-BE49-F238E27FC236}">
                <a16:creationId xmlns:a16="http://schemas.microsoft.com/office/drawing/2014/main" id="{166E42B0-A9B3-48C7-A414-D9E0906DD52B}"/>
              </a:ext>
            </a:extLst>
          </p:cNvPr>
          <p:cNvPicPr>
            <a:picLocks noChangeAspect="1"/>
          </p:cNvPicPr>
          <p:nvPr/>
        </p:nvPicPr>
        <p:blipFill>
          <a:blip r:embed="rId4"/>
          <a:stretch>
            <a:fillRect/>
          </a:stretch>
        </p:blipFill>
        <p:spPr>
          <a:xfrm>
            <a:off x="843865" y="863582"/>
            <a:ext cx="3547141" cy="2636947"/>
          </a:xfrm>
          <a:prstGeom prst="rect">
            <a:avLst/>
          </a:prstGeom>
        </p:spPr>
      </p:pic>
      <p:pic>
        <p:nvPicPr>
          <p:cNvPr id="11" name="Bildobjekt 10">
            <a:extLst>
              <a:ext uri="{FF2B5EF4-FFF2-40B4-BE49-F238E27FC236}">
                <a16:creationId xmlns:a16="http://schemas.microsoft.com/office/drawing/2014/main" id="{7428C3C7-06B2-4F0C-A3E2-DEB046BC0670}"/>
              </a:ext>
            </a:extLst>
          </p:cNvPr>
          <p:cNvPicPr>
            <a:picLocks noChangeAspect="1"/>
          </p:cNvPicPr>
          <p:nvPr/>
        </p:nvPicPr>
        <p:blipFill>
          <a:blip r:embed="rId5"/>
          <a:stretch>
            <a:fillRect/>
          </a:stretch>
        </p:blipFill>
        <p:spPr>
          <a:xfrm>
            <a:off x="843865" y="3457732"/>
            <a:ext cx="3414408" cy="2703917"/>
          </a:xfrm>
          <a:prstGeom prst="rect">
            <a:avLst/>
          </a:prstGeom>
        </p:spPr>
      </p:pic>
      <p:sp>
        <p:nvSpPr>
          <p:cNvPr id="7" name="Platshållare för text 2">
            <a:extLst>
              <a:ext uri="{FF2B5EF4-FFF2-40B4-BE49-F238E27FC236}">
                <a16:creationId xmlns:a16="http://schemas.microsoft.com/office/drawing/2014/main" id="{9D32DD8A-1F6C-4599-B416-077D01FFD239}"/>
              </a:ext>
            </a:extLst>
          </p:cNvPr>
          <p:cNvSpPr txBox="1">
            <a:spLocks/>
          </p:cNvSpPr>
          <p:nvPr/>
        </p:nvSpPr>
        <p:spPr>
          <a:xfrm>
            <a:off x="1854313" y="217251"/>
            <a:ext cx="8483374" cy="646331"/>
          </a:xfrm>
          <a:prstGeom prst="rect">
            <a:avLst/>
          </a:prstGeom>
        </p:spPr>
        <p:txBody>
          <a:bodyPr vert="horz" lIns="91440" tIns="45720" rIns="91440" bIns="45720" rtlCol="0">
            <a:normAutofit fontScale="77500" lnSpcReduction="20000"/>
          </a:bodyPr>
          <a:lstStyle>
            <a:lvl1pPr marL="0" indent="0" algn="l" defTabSz="914400" rtl="0" eaLnBrk="1" latinLnBrk="0" hangingPunct="1">
              <a:lnSpc>
                <a:spcPct val="90000"/>
              </a:lnSpc>
              <a:spcBef>
                <a:spcPts val="1000"/>
              </a:spcBef>
              <a:buFont typeface="Arial" panose="020B0604020202020204" pitchFamily="34" charset="0"/>
              <a:buNone/>
              <a:defRPr sz="48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dirty="0"/>
              <a:t>Hjälp oss med att sprida rätt information</a:t>
            </a:r>
          </a:p>
        </p:txBody>
      </p:sp>
      <p:pic>
        <p:nvPicPr>
          <p:cNvPr id="6" name="Bildobjekt 5">
            <a:hlinkClick r:id="rId6"/>
            <a:extLst>
              <a:ext uri="{FF2B5EF4-FFF2-40B4-BE49-F238E27FC236}">
                <a16:creationId xmlns:a16="http://schemas.microsoft.com/office/drawing/2014/main" id="{7B741C4B-A58B-4D86-A053-EF3579E12647}"/>
              </a:ext>
            </a:extLst>
          </p:cNvPr>
          <p:cNvPicPr>
            <a:picLocks noChangeAspect="1"/>
          </p:cNvPicPr>
          <p:nvPr/>
        </p:nvPicPr>
        <p:blipFill>
          <a:blip r:embed="rId7"/>
          <a:stretch>
            <a:fillRect/>
          </a:stretch>
        </p:blipFill>
        <p:spPr>
          <a:xfrm>
            <a:off x="4772245" y="1011475"/>
            <a:ext cx="3547141" cy="4488994"/>
          </a:xfrm>
          <a:prstGeom prst="rect">
            <a:avLst/>
          </a:prstGeom>
        </p:spPr>
      </p:pic>
      <p:pic>
        <p:nvPicPr>
          <p:cNvPr id="12" name="Bildobjekt 11">
            <a:hlinkClick r:id="rId8"/>
            <a:extLst>
              <a:ext uri="{FF2B5EF4-FFF2-40B4-BE49-F238E27FC236}">
                <a16:creationId xmlns:a16="http://schemas.microsoft.com/office/drawing/2014/main" id="{7CA27A2B-A0C7-4D8F-B02B-838EEDDA1E0F}"/>
              </a:ext>
            </a:extLst>
          </p:cNvPr>
          <p:cNvPicPr>
            <a:picLocks noChangeAspect="1"/>
          </p:cNvPicPr>
          <p:nvPr/>
        </p:nvPicPr>
        <p:blipFill>
          <a:blip r:embed="rId9"/>
          <a:stretch>
            <a:fillRect/>
          </a:stretch>
        </p:blipFill>
        <p:spPr>
          <a:xfrm>
            <a:off x="8319386" y="1129792"/>
            <a:ext cx="3653538" cy="3679898"/>
          </a:xfrm>
          <a:prstGeom prst="rect">
            <a:avLst/>
          </a:prstGeom>
        </p:spPr>
      </p:pic>
    </p:spTree>
    <p:extLst>
      <p:ext uri="{BB962C8B-B14F-4D97-AF65-F5344CB8AC3E}">
        <p14:creationId xmlns:p14="http://schemas.microsoft.com/office/powerpoint/2010/main" val="1071768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CED6AC-5536-4FCA-8A7D-F68862CC58F1}"/>
              </a:ext>
            </a:extLst>
          </p:cNvPr>
          <p:cNvSpPr>
            <a:spLocks noGrp="1"/>
          </p:cNvSpPr>
          <p:nvPr>
            <p:ph type="title"/>
          </p:nvPr>
        </p:nvSpPr>
        <p:spPr/>
        <p:txBody>
          <a:bodyPr>
            <a:normAutofit/>
          </a:bodyPr>
          <a:lstStyle/>
          <a:p>
            <a:r>
              <a:rPr lang="sv-SE" sz="2700" dirty="0"/>
              <a:t>Till den som informerar målgruppen</a:t>
            </a:r>
          </a:p>
        </p:txBody>
      </p:sp>
      <p:sp>
        <p:nvSpPr>
          <p:cNvPr id="3" name="Platshållare för innehåll 2">
            <a:extLst>
              <a:ext uri="{FF2B5EF4-FFF2-40B4-BE49-F238E27FC236}">
                <a16:creationId xmlns:a16="http://schemas.microsoft.com/office/drawing/2014/main" id="{65D80361-655C-4C8D-954E-8E371C9295FC}"/>
              </a:ext>
            </a:extLst>
          </p:cNvPr>
          <p:cNvSpPr>
            <a:spLocks noGrp="1"/>
          </p:cNvSpPr>
          <p:nvPr>
            <p:ph idx="11"/>
          </p:nvPr>
        </p:nvSpPr>
        <p:spPr>
          <a:xfrm>
            <a:off x="407988" y="1341438"/>
            <a:ext cx="10080000" cy="4446176"/>
          </a:xfrm>
        </p:spPr>
        <p:txBody>
          <a:bodyPr vert="horz" lIns="0" tIns="0" rIns="0" bIns="0" rtlCol="0" anchor="t">
            <a:normAutofit/>
          </a:bodyPr>
          <a:lstStyle/>
          <a:p>
            <a:pPr marL="0" indent="0">
              <a:buNone/>
            </a:pPr>
            <a:r>
              <a:rPr lang="sv-SE" sz="1600" dirty="0"/>
              <a:t>Att vara på flykt är att vara i en utsatt situation. Det finns en risk att andra människor utnyttjar detta faktum för egen vinning. Detta kan ske genom våld och hot men </a:t>
            </a:r>
            <a:r>
              <a:rPr lang="sv-SE" sz="1600" dirty="0">
                <a:solidFill>
                  <a:srgbClr val="FF0000"/>
                </a:solidFill>
              </a:rPr>
              <a:t>oftast används lockande erbjudande</a:t>
            </a:r>
            <a:r>
              <a:rPr lang="sv-SE" sz="1600" dirty="0"/>
              <a:t> av olika slag. </a:t>
            </a:r>
            <a:endParaRPr lang="sv-SE" sz="1600" dirty="0">
              <a:cs typeface="Arial"/>
            </a:endParaRPr>
          </a:p>
          <a:p>
            <a:pPr marL="229870" indent="-229870"/>
            <a:r>
              <a:rPr lang="sv-SE" sz="1600" dirty="0"/>
              <a:t>Jobberbjudanden (vanligt förekommande är arbeten inom grön näring, städ, bygg etc. Också erbjudande om att sälja sex) </a:t>
            </a:r>
            <a:endParaRPr lang="sv-SE" sz="1600" dirty="0">
              <a:cs typeface="Arial" panose="020B0604020202020204"/>
            </a:endParaRPr>
          </a:p>
          <a:p>
            <a:pPr marL="229870" indent="-229870"/>
            <a:r>
              <a:rPr lang="sv-SE" sz="1600" dirty="0"/>
              <a:t>Boendeerbjudanden (Informera om behovet av vaksamhet och risken att tvingas betala med arbete/sexuella tjänster)</a:t>
            </a:r>
            <a:endParaRPr lang="sv-SE" sz="1600" dirty="0">
              <a:cs typeface="Arial" panose="020B0604020202020204"/>
            </a:endParaRPr>
          </a:p>
          <a:p>
            <a:pPr marL="229870" indent="-229870"/>
            <a:r>
              <a:rPr lang="sv-SE" sz="1600" dirty="0"/>
              <a:t>Oklara arbetsvillkor och muntliga avtal (Informera om rätten till skriftliga avtal och reglering av arbetstid som gäller i Sverige)</a:t>
            </a:r>
            <a:endParaRPr lang="sv-SE" sz="1600" dirty="0">
              <a:cs typeface="Arial" panose="020B0604020202020204"/>
            </a:endParaRPr>
          </a:p>
          <a:p>
            <a:pPr marL="229870" indent="-229870"/>
            <a:r>
              <a:rPr lang="sv-SE" sz="1600" dirty="0"/>
              <a:t>Påstådd skuld (Informera om att påstådda skulder inte sällan används som hot/påtryckning)</a:t>
            </a:r>
            <a:endParaRPr lang="sv-SE" sz="1600" dirty="0">
              <a:cs typeface="Arial" panose="020B0604020202020204"/>
            </a:endParaRPr>
          </a:p>
          <a:p>
            <a:pPr marL="229870" indent="-229870"/>
            <a:r>
              <a:rPr lang="sv-SE" sz="1600" dirty="0"/>
              <a:t>Vilseledning gällande rättigheter (Informera om att vilseledning/felinformation kring rättigheter, lagstiftning, tillit till rättsväsende </a:t>
            </a:r>
            <a:r>
              <a:rPr lang="sv-SE" sz="1600" dirty="0" err="1"/>
              <a:t>etc</a:t>
            </a:r>
            <a:r>
              <a:rPr lang="sv-SE" sz="1600" dirty="0"/>
              <a:t> är ett effektivt maktmedel i syfte att utnyttja någon) Viktigt därför att människor tillhandahålls adekvat information och kunskap om samhället.  </a:t>
            </a:r>
            <a:endParaRPr lang="sv-SE" sz="1600" dirty="0">
              <a:cs typeface="Arial"/>
            </a:endParaRPr>
          </a:p>
          <a:p>
            <a:pPr marL="229870" indent="-229870"/>
            <a:r>
              <a:rPr lang="sv-SE" sz="1600" dirty="0"/>
              <a:t>Informera om att man </a:t>
            </a:r>
            <a:r>
              <a:rPr lang="sv-SE" sz="1600" dirty="0">
                <a:solidFill>
                  <a:srgbClr val="FF0000"/>
                </a:solidFill>
              </a:rPr>
              <a:t>alltid</a:t>
            </a:r>
            <a:r>
              <a:rPr lang="sv-SE" sz="1600" dirty="0"/>
              <a:t> kan vända sig till polis, socialtjänst och regionkoordinatorer för anmälan, stöd och hjälp och att det INTE kommer att riskera inskränkning av rätt till uppehälle, skydd, stöd, ekonomi etc. </a:t>
            </a:r>
            <a:endParaRPr lang="sv-SE" sz="1600" dirty="0">
              <a:cs typeface="Arial"/>
            </a:endParaRPr>
          </a:p>
          <a:p>
            <a:pPr marL="0" indent="0">
              <a:buNone/>
            </a:pPr>
            <a:endParaRPr lang="sv-SE" sz="1700" dirty="0">
              <a:cs typeface="Arial"/>
            </a:endParaRPr>
          </a:p>
          <a:p>
            <a:pPr marL="229870" indent="-229870"/>
            <a:endParaRPr lang="sv-SE" dirty="0">
              <a:cs typeface="Arial" panose="020B0604020202020204"/>
            </a:endParaRPr>
          </a:p>
        </p:txBody>
      </p:sp>
    </p:spTree>
    <p:extLst>
      <p:ext uri="{BB962C8B-B14F-4D97-AF65-F5344CB8AC3E}">
        <p14:creationId xmlns:p14="http://schemas.microsoft.com/office/powerpoint/2010/main" val="3428799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Rubrik 6">
            <a:extLst>
              <a:ext uri="{FF2B5EF4-FFF2-40B4-BE49-F238E27FC236}">
                <a16:creationId xmlns:a16="http://schemas.microsoft.com/office/drawing/2014/main" id="{F777499D-1D0B-48E0-ACEC-807492458057}"/>
              </a:ext>
            </a:extLst>
          </p:cNvPr>
          <p:cNvSpPr>
            <a:spLocks noGrp="1"/>
          </p:cNvSpPr>
          <p:nvPr>
            <p:ph type="title"/>
          </p:nvPr>
        </p:nvSpPr>
        <p:spPr/>
        <p:txBody>
          <a:bodyPr>
            <a:normAutofit/>
          </a:bodyPr>
          <a:lstStyle/>
          <a:p>
            <a:r>
              <a:rPr lang="sv-SE" sz="2700" dirty="0"/>
              <a:t>Stöd och material</a:t>
            </a:r>
          </a:p>
        </p:txBody>
      </p:sp>
      <p:sp>
        <p:nvSpPr>
          <p:cNvPr id="8" name="Platshållare för innehåll 7">
            <a:extLst>
              <a:ext uri="{FF2B5EF4-FFF2-40B4-BE49-F238E27FC236}">
                <a16:creationId xmlns:a16="http://schemas.microsoft.com/office/drawing/2014/main" id="{5C606A64-459A-4CB0-A935-8FE43887FFD0}"/>
              </a:ext>
            </a:extLst>
          </p:cNvPr>
          <p:cNvSpPr>
            <a:spLocks noGrp="1"/>
          </p:cNvSpPr>
          <p:nvPr>
            <p:ph idx="11"/>
          </p:nvPr>
        </p:nvSpPr>
        <p:spPr>
          <a:xfrm>
            <a:off x="407988" y="1341438"/>
            <a:ext cx="10080000" cy="4175124"/>
          </a:xfrm>
        </p:spPr>
        <p:txBody>
          <a:bodyPr vert="horz" lIns="0" tIns="0" rIns="0" bIns="0" rtlCol="0" anchor="t">
            <a:normAutofit/>
          </a:bodyPr>
          <a:lstStyle/>
          <a:p>
            <a:pPr marL="229870" indent="-229870"/>
            <a:r>
              <a:rPr lang="sv-SE" sz="1700" dirty="0"/>
              <a:t>Jämställhetsmyndigheten: </a:t>
            </a:r>
            <a:r>
              <a:rPr lang="sv-SE" sz="1700" dirty="0">
                <a:hlinkClick r:id="rId3"/>
              </a:rPr>
              <a:t>www.jamstalldhetsmyndigheten.se</a:t>
            </a:r>
            <a:r>
              <a:rPr lang="sv-SE" sz="1700" dirty="0"/>
              <a:t> </a:t>
            </a:r>
            <a:r>
              <a:rPr lang="sv-SE" sz="1400" i="1" dirty="0"/>
              <a:t>Här finns </a:t>
            </a:r>
            <a:r>
              <a:rPr lang="sv-SE" sz="1400" i="1" dirty="0">
                <a:cs typeface="Arial"/>
              </a:rPr>
              <a:t>webbutbildningar, stöd till yrkesverksamma, bland annat stödtelefonen, manualen och andra styrande dokument, lägesanalyser</a:t>
            </a:r>
          </a:p>
          <a:p>
            <a:pPr marL="229870" indent="-229870"/>
            <a:r>
              <a:rPr lang="sv-SE" sz="1700" dirty="0"/>
              <a:t>Regionkoordinatorer mot prostitution och människohandel</a:t>
            </a:r>
            <a:endParaRPr lang="sv-SE" sz="1700" dirty="0">
              <a:cs typeface="Arial"/>
            </a:endParaRPr>
          </a:p>
          <a:p>
            <a:pPr marL="229870" indent="-229870"/>
            <a:r>
              <a:rPr lang="sv-SE" sz="1700" dirty="0"/>
              <a:t>Fackligt center för papperslösa: </a:t>
            </a:r>
            <a:r>
              <a:rPr lang="sv-SE" sz="1700" dirty="0">
                <a:hlinkClick r:id="rId4"/>
              </a:rPr>
              <a:t>www.fcfp.se</a:t>
            </a:r>
            <a:r>
              <a:rPr lang="sv-SE" sz="1700" dirty="0"/>
              <a:t> </a:t>
            </a:r>
            <a:r>
              <a:rPr lang="sv-SE" sz="1400" i="1" dirty="0"/>
              <a:t>Erbjuder hjälp med arbetsrättsliga frågor. </a:t>
            </a:r>
          </a:p>
          <a:p>
            <a:pPr marL="229870" indent="-229870"/>
            <a:r>
              <a:rPr lang="sv-SE" sz="1700" dirty="0"/>
              <a:t>SAC-Syndikalisterna: </a:t>
            </a:r>
            <a:r>
              <a:rPr lang="sv-SE" sz="1700" dirty="0">
                <a:hlinkClick r:id="rId5"/>
              </a:rPr>
              <a:t>www.sac.se</a:t>
            </a:r>
            <a:r>
              <a:rPr lang="sv-SE" sz="1700" dirty="0"/>
              <a:t> </a:t>
            </a:r>
            <a:r>
              <a:rPr lang="sv-SE" sz="1400" i="1" dirty="0"/>
              <a:t>Erbjuder hjälp i arbetsrättsliga frågor.</a:t>
            </a:r>
            <a:endParaRPr lang="sv-SE" sz="1700" dirty="0"/>
          </a:p>
          <a:p>
            <a:pPr marL="229870" indent="-229870"/>
            <a:endParaRPr lang="sv-SE" sz="1400" i="1" dirty="0">
              <a:cs typeface="Arial"/>
            </a:endParaRPr>
          </a:p>
          <a:p>
            <a:pPr marL="0" indent="0">
              <a:buNone/>
            </a:pPr>
            <a:endParaRPr lang="sv-SE" sz="1700" dirty="0">
              <a:cs typeface="Arial"/>
            </a:endParaRPr>
          </a:p>
          <a:p>
            <a:pPr marL="0" indent="0">
              <a:buNone/>
            </a:pPr>
            <a:endParaRPr lang="sv-SE" dirty="0"/>
          </a:p>
          <a:p>
            <a:pPr marL="229870" indent="-229870"/>
            <a:endParaRPr lang="sv-SE" dirty="0">
              <a:cs typeface="Arial"/>
            </a:endParaRPr>
          </a:p>
          <a:p>
            <a:pPr marL="0" indent="0">
              <a:buNone/>
            </a:pPr>
            <a:endParaRPr lang="sv-SE" dirty="0"/>
          </a:p>
        </p:txBody>
      </p:sp>
      <p:sp>
        <p:nvSpPr>
          <p:cNvPr id="5" name="textruta 4">
            <a:extLst>
              <a:ext uri="{FF2B5EF4-FFF2-40B4-BE49-F238E27FC236}">
                <a16:creationId xmlns:a16="http://schemas.microsoft.com/office/drawing/2014/main" id="{B561F2F0-0C82-4112-8909-5B9C93939925}"/>
              </a:ext>
            </a:extLst>
          </p:cNvPr>
          <p:cNvSpPr txBox="1"/>
          <p:nvPr/>
        </p:nvSpPr>
        <p:spPr>
          <a:xfrm>
            <a:off x="407988" y="3274996"/>
            <a:ext cx="5961613" cy="646331"/>
          </a:xfrm>
          <a:prstGeom prst="rect">
            <a:avLst/>
          </a:prstGeom>
          <a:noFill/>
        </p:spPr>
        <p:txBody>
          <a:bodyPr wrap="square">
            <a:spAutoFit/>
          </a:bodyPr>
          <a:lstStyle/>
          <a:p>
            <a:r>
              <a:rPr lang="en-US" dirty="0">
                <a:hlinkClick r:id="rId6"/>
              </a:rPr>
              <a:t>To you fleeing Ukraine | Swedish Gender Equality Agency</a:t>
            </a:r>
            <a:endParaRPr lang="sv-SE" dirty="0"/>
          </a:p>
        </p:txBody>
      </p:sp>
      <p:sp>
        <p:nvSpPr>
          <p:cNvPr id="2" name="textruta 1">
            <a:extLst>
              <a:ext uri="{FF2B5EF4-FFF2-40B4-BE49-F238E27FC236}">
                <a16:creationId xmlns:a16="http://schemas.microsoft.com/office/drawing/2014/main" id="{5DC05E82-27EE-B832-CEA3-0C69D6926296}"/>
              </a:ext>
            </a:extLst>
          </p:cNvPr>
          <p:cNvSpPr txBox="1"/>
          <p:nvPr/>
        </p:nvSpPr>
        <p:spPr>
          <a:xfrm>
            <a:off x="411804" y="4165060"/>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hlinkClick r:id="rId7"/>
              </a:rPr>
              <a:t>Till dig som är barn på flykt_Språk Svenska (jamstalldhetsmyndigheten.se)</a:t>
            </a:r>
            <a:endParaRPr lang="en-US"/>
          </a:p>
        </p:txBody>
      </p:sp>
    </p:spTree>
    <p:extLst>
      <p:ext uri="{BB962C8B-B14F-4D97-AF65-F5344CB8AC3E}">
        <p14:creationId xmlns:p14="http://schemas.microsoft.com/office/powerpoint/2010/main" val="2017824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F72675CC-4A51-4BF1-861D-E150F8A59211}"/>
              </a:ext>
            </a:extLst>
          </p:cNvPr>
          <p:cNvSpPr>
            <a:spLocks noGrp="1"/>
          </p:cNvSpPr>
          <p:nvPr>
            <p:ph type="body" sz="quarter" idx="13"/>
          </p:nvPr>
        </p:nvSpPr>
        <p:spPr/>
        <p:txBody>
          <a:bodyPr/>
          <a:lstStyle/>
          <a:p>
            <a:r>
              <a:rPr lang="sv-SE" dirty="0"/>
              <a:t>20-30 miljoner människor utsatta</a:t>
            </a:r>
          </a:p>
          <a:p>
            <a:r>
              <a:rPr lang="sv-SE" dirty="0"/>
              <a:t>Varav 1,2 miljoner barn</a:t>
            </a:r>
          </a:p>
          <a:p>
            <a:r>
              <a:rPr lang="sv-SE" dirty="0"/>
              <a:t>Tigga, stjäla, langa, bli bortgift, sälja sexuella tjänster, utnyttjas på arbetsplatsen eller i hushållsarbete</a:t>
            </a:r>
          </a:p>
          <a:p>
            <a:r>
              <a:rPr lang="sv-SE" dirty="0"/>
              <a:t>Genom tvång, vilseledande eller hot</a:t>
            </a:r>
          </a:p>
        </p:txBody>
      </p:sp>
      <p:sp>
        <p:nvSpPr>
          <p:cNvPr id="3" name="Platshållare för text 2">
            <a:extLst>
              <a:ext uri="{FF2B5EF4-FFF2-40B4-BE49-F238E27FC236}">
                <a16:creationId xmlns:a16="http://schemas.microsoft.com/office/drawing/2014/main" id="{F5BF99E5-5A97-4B01-9517-F4C76038E9DA}"/>
              </a:ext>
            </a:extLst>
          </p:cNvPr>
          <p:cNvSpPr>
            <a:spLocks noGrp="1"/>
          </p:cNvSpPr>
          <p:nvPr>
            <p:ph type="body" sz="quarter" idx="14"/>
          </p:nvPr>
        </p:nvSpPr>
        <p:spPr/>
        <p:txBody>
          <a:bodyPr>
            <a:normAutofit fontScale="55000" lnSpcReduction="20000"/>
          </a:bodyPr>
          <a:lstStyle/>
          <a:p>
            <a:r>
              <a:rPr lang="sv-SE" dirty="0"/>
              <a:t>Vad är prostitution och människohandel?</a:t>
            </a:r>
          </a:p>
        </p:txBody>
      </p:sp>
    </p:spTree>
    <p:extLst>
      <p:ext uri="{BB962C8B-B14F-4D97-AF65-F5344CB8AC3E}">
        <p14:creationId xmlns:p14="http://schemas.microsoft.com/office/powerpoint/2010/main" val="3433075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E6D32910-925E-4CBC-B191-87587CD3470F}"/>
              </a:ext>
            </a:extLst>
          </p:cNvPr>
          <p:cNvSpPr>
            <a:spLocks noGrp="1"/>
          </p:cNvSpPr>
          <p:nvPr>
            <p:ph type="body" sz="quarter" idx="13"/>
          </p:nvPr>
        </p:nvSpPr>
        <p:spPr/>
        <p:txBody>
          <a:bodyPr>
            <a:normAutofit fontScale="92500" lnSpcReduction="20000"/>
          </a:bodyPr>
          <a:lstStyle/>
          <a:p>
            <a:r>
              <a:rPr lang="sv-SE" dirty="0"/>
              <a:t>Arbetsrätt</a:t>
            </a:r>
          </a:p>
          <a:p>
            <a:pPr lvl="1"/>
            <a:r>
              <a:rPr lang="sv-SE" dirty="0"/>
              <a:t>Information om den svenska arbetsmarknaden och arbetstagarens rättigheter finns på </a:t>
            </a:r>
            <a:r>
              <a:rPr lang="sv-SE" dirty="0">
                <a:hlinkClick r:id="rId3"/>
              </a:rPr>
              <a:t>Arbetsmarknaden informationsverige.se</a:t>
            </a:r>
            <a:r>
              <a:rPr lang="sv-SE" dirty="0"/>
              <a:t> (på olika språk, ukrainska under framtagning)</a:t>
            </a:r>
          </a:p>
          <a:p>
            <a:r>
              <a:rPr lang="sv-SE" dirty="0"/>
              <a:t>Migrationsrätt</a:t>
            </a:r>
          </a:p>
          <a:p>
            <a:pPr lvl="1"/>
            <a:r>
              <a:rPr lang="sv-SE" dirty="0"/>
              <a:t>Information för dig som har flytt från Ukraina och dina rättigheter enligt massflyktsdirektivet finns på </a:t>
            </a:r>
            <a:r>
              <a:rPr lang="sv-SE" dirty="0">
                <a:hlinkClick r:id="rId4"/>
              </a:rPr>
              <a:t>Massflykt informationsverige.se</a:t>
            </a:r>
            <a:endParaRPr lang="sv-SE" dirty="0"/>
          </a:p>
          <a:p>
            <a:r>
              <a:rPr lang="sv-SE" dirty="0"/>
              <a:t>Brottsoffer</a:t>
            </a:r>
          </a:p>
          <a:p>
            <a:pPr lvl="1"/>
            <a:r>
              <a:rPr lang="sv-SE" dirty="0"/>
              <a:t>Aldrig återkallas uppehållstillstånd!</a:t>
            </a:r>
          </a:p>
          <a:p>
            <a:pPr lvl="1"/>
            <a:r>
              <a:rPr lang="sv-SE" dirty="0">
                <a:hlinkClick r:id="rId5"/>
              </a:rPr>
              <a:t>Brottsofferjouren.se</a:t>
            </a:r>
            <a:r>
              <a:rPr lang="sv-SE" dirty="0"/>
              <a:t>, stöd på olika språk, bl.a. engelska och ryska</a:t>
            </a:r>
          </a:p>
          <a:p>
            <a:pPr lvl="1"/>
            <a:r>
              <a:rPr lang="sv-SE" dirty="0"/>
              <a:t>Tel. 116 006</a:t>
            </a:r>
          </a:p>
          <a:p>
            <a:pPr lvl="1"/>
            <a:endParaRPr lang="sv-SE" dirty="0"/>
          </a:p>
        </p:txBody>
      </p:sp>
      <p:sp>
        <p:nvSpPr>
          <p:cNvPr id="3" name="Platshållare för text 2">
            <a:extLst>
              <a:ext uri="{FF2B5EF4-FFF2-40B4-BE49-F238E27FC236}">
                <a16:creationId xmlns:a16="http://schemas.microsoft.com/office/drawing/2014/main" id="{0DC5FBDE-B224-46F3-B4E5-C35A5FD75003}"/>
              </a:ext>
            </a:extLst>
          </p:cNvPr>
          <p:cNvSpPr>
            <a:spLocks noGrp="1"/>
          </p:cNvSpPr>
          <p:nvPr>
            <p:ph type="body" sz="quarter" idx="14"/>
          </p:nvPr>
        </p:nvSpPr>
        <p:spPr>
          <a:xfrm>
            <a:off x="1308099" y="1117584"/>
            <a:ext cx="7096992" cy="646331"/>
          </a:xfrm>
        </p:spPr>
        <p:txBody>
          <a:bodyPr>
            <a:normAutofit fontScale="92500" lnSpcReduction="10000"/>
          </a:bodyPr>
          <a:lstStyle/>
          <a:p>
            <a:r>
              <a:rPr lang="sv-SE" dirty="0"/>
              <a:t>Vilka rättigheter har jag?</a:t>
            </a:r>
          </a:p>
        </p:txBody>
      </p:sp>
    </p:spTree>
    <p:extLst>
      <p:ext uri="{BB962C8B-B14F-4D97-AF65-F5344CB8AC3E}">
        <p14:creationId xmlns:p14="http://schemas.microsoft.com/office/powerpoint/2010/main" val="1984587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CB869339-D9E3-4A5B-A9C8-F772CACDCA7E}"/>
              </a:ext>
            </a:extLst>
          </p:cNvPr>
          <p:cNvSpPr>
            <a:spLocks noGrp="1"/>
          </p:cNvSpPr>
          <p:nvPr>
            <p:ph type="body" sz="quarter" idx="13"/>
          </p:nvPr>
        </p:nvSpPr>
        <p:spPr/>
        <p:txBody>
          <a:bodyPr>
            <a:normAutofit lnSpcReduction="10000"/>
          </a:bodyPr>
          <a:lstStyle/>
          <a:p>
            <a:r>
              <a:rPr lang="sv-SE" dirty="0"/>
              <a:t>Tidigare våldserfarenhet, pågående</a:t>
            </a:r>
          </a:p>
          <a:p>
            <a:r>
              <a:rPr lang="sv-SE" dirty="0"/>
              <a:t>Samhällelig diskriminering- exkludering</a:t>
            </a:r>
          </a:p>
          <a:p>
            <a:r>
              <a:rPr lang="sv-SE" dirty="0"/>
              <a:t>Psykisk ohälsa</a:t>
            </a:r>
          </a:p>
          <a:p>
            <a:r>
              <a:rPr lang="sv-SE" dirty="0"/>
              <a:t>Intellektuella funktionsnedsättningar</a:t>
            </a:r>
          </a:p>
          <a:p>
            <a:r>
              <a:rPr lang="sv-SE" dirty="0"/>
              <a:t>Neuropsykiatriska funktionsvariationer, ADHD och autism</a:t>
            </a:r>
          </a:p>
          <a:p>
            <a:r>
              <a:rPr lang="sv-SE" dirty="0"/>
              <a:t>Heterogen målgrupp</a:t>
            </a:r>
          </a:p>
          <a:p>
            <a:r>
              <a:rPr lang="sv-SE" dirty="0"/>
              <a:t>Människor på flykt</a:t>
            </a:r>
          </a:p>
          <a:p>
            <a:pPr marL="0" indent="0">
              <a:buNone/>
            </a:pPr>
            <a:endParaRPr lang="sv-SE" dirty="0"/>
          </a:p>
        </p:txBody>
      </p:sp>
      <p:sp>
        <p:nvSpPr>
          <p:cNvPr id="3" name="Platshållare för text 2">
            <a:extLst>
              <a:ext uri="{FF2B5EF4-FFF2-40B4-BE49-F238E27FC236}">
                <a16:creationId xmlns:a16="http://schemas.microsoft.com/office/drawing/2014/main" id="{B2206F5C-E0FC-4001-AF9F-E328E48F1254}"/>
              </a:ext>
            </a:extLst>
          </p:cNvPr>
          <p:cNvSpPr>
            <a:spLocks noGrp="1"/>
          </p:cNvSpPr>
          <p:nvPr>
            <p:ph type="body" sz="quarter" idx="14"/>
          </p:nvPr>
        </p:nvSpPr>
        <p:spPr>
          <a:xfrm>
            <a:off x="1308099" y="1117584"/>
            <a:ext cx="8652330" cy="646331"/>
          </a:xfrm>
        </p:spPr>
        <p:txBody>
          <a:bodyPr>
            <a:normAutofit fontScale="92500" lnSpcReduction="10000"/>
          </a:bodyPr>
          <a:lstStyle/>
          <a:p>
            <a:r>
              <a:rPr lang="sv-SE" dirty="0"/>
              <a:t>Vilka personer är oftare utsatta?</a:t>
            </a:r>
          </a:p>
        </p:txBody>
      </p:sp>
    </p:spTree>
    <p:extLst>
      <p:ext uri="{BB962C8B-B14F-4D97-AF65-F5344CB8AC3E}">
        <p14:creationId xmlns:p14="http://schemas.microsoft.com/office/powerpoint/2010/main" val="918434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06B64988-7745-4839-98E3-40381A7F6314}"/>
              </a:ext>
            </a:extLst>
          </p:cNvPr>
          <p:cNvSpPr>
            <a:spLocks noGrp="1"/>
          </p:cNvSpPr>
          <p:nvPr>
            <p:ph type="body" sz="quarter" idx="13"/>
          </p:nvPr>
        </p:nvSpPr>
        <p:spPr>
          <a:xfrm>
            <a:off x="1322168" y="2219022"/>
            <a:ext cx="9109075" cy="3378038"/>
          </a:xfrm>
        </p:spPr>
        <p:txBody>
          <a:bodyPr>
            <a:normAutofit fontScale="47500" lnSpcReduction="20000"/>
          </a:bodyPr>
          <a:lstStyle/>
          <a:p>
            <a:r>
              <a:rPr lang="en-US" dirty="0"/>
              <a:t>Har tagit dina ID-handlingar</a:t>
            </a:r>
          </a:p>
          <a:p>
            <a:r>
              <a:rPr lang="en-US" dirty="0"/>
              <a:t>Tvingar dig till att utföra sexuella handlinga mot din vilja</a:t>
            </a:r>
          </a:p>
          <a:p>
            <a:r>
              <a:rPr lang="en-US" dirty="0"/>
              <a:t>Erbjuder dig boende i utbyte av arbete eller andra document så som uppehållstillstånd</a:t>
            </a:r>
          </a:p>
          <a:p>
            <a:r>
              <a:rPr lang="en-US" dirty="0"/>
              <a:t>Tvingar dig till långa arbetsdagar, alla dagar I veckan mot låg eller ingen lön</a:t>
            </a:r>
          </a:p>
          <a:p>
            <a:r>
              <a:rPr lang="en-US" dirty="0"/>
              <a:t>Någon som inte är en myndighet har ordnat boende åt dig som inte möter rimlig standard</a:t>
            </a:r>
          </a:p>
          <a:p>
            <a:r>
              <a:rPr lang="en-US" dirty="0"/>
              <a:t>Ger dig felaktig information om dina rättigheter I Sverige</a:t>
            </a:r>
          </a:p>
          <a:p>
            <a:r>
              <a:rPr lang="en-US" dirty="0"/>
              <a:t>Arbetsgivaren ger </a:t>
            </a:r>
            <a:r>
              <a:rPr lang="sv-SE" dirty="0">
                <a:ea typeface="+mn-lt"/>
                <a:cs typeface="+mn-lt"/>
              </a:rPr>
              <a:t>oklar information kring lön, ledigheter och arbetsmiljö/säkerhet</a:t>
            </a:r>
            <a:endParaRPr lang="en-US" dirty="0"/>
          </a:p>
          <a:p>
            <a:r>
              <a:rPr lang="en-US" dirty="0"/>
              <a:t>Bestämmer om vad du får eller inte får göra</a:t>
            </a:r>
          </a:p>
          <a:p>
            <a:r>
              <a:rPr lang="en-US" dirty="0"/>
              <a:t>Insisterar att följa med när du söker stöd eller vård, trots att du inte vill detta</a:t>
            </a:r>
          </a:p>
          <a:p>
            <a:r>
              <a:rPr lang="en-US" dirty="0"/>
              <a:t>Hotar dig eller någon närstående</a:t>
            </a:r>
          </a:p>
          <a:p>
            <a:r>
              <a:rPr lang="en-US" dirty="0"/>
              <a:t>Berättar för dig att du har en skuld att återbetala som du inte riktigt förstår dig på</a:t>
            </a:r>
          </a:p>
          <a:p>
            <a:r>
              <a:rPr lang="sv-SE" dirty="0">
                <a:ea typeface="+mn-lt"/>
                <a:cs typeface="+mn-lt"/>
              </a:rPr>
              <a:t>Okända/obehöriga personer ”hovrar” kring boendet och försöker skapa kontakt med potentiella offer</a:t>
            </a:r>
          </a:p>
        </p:txBody>
      </p:sp>
      <p:sp>
        <p:nvSpPr>
          <p:cNvPr id="3" name="Platshållare för text 2">
            <a:extLst>
              <a:ext uri="{FF2B5EF4-FFF2-40B4-BE49-F238E27FC236}">
                <a16:creationId xmlns:a16="http://schemas.microsoft.com/office/drawing/2014/main" id="{62DC05C5-339D-4049-A82F-9F40238223F2}"/>
              </a:ext>
            </a:extLst>
          </p:cNvPr>
          <p:cNvSpPr>
            <a:spLocks noGrp="1"/>
          </p:cNvSpPr>
          <p:nvPr>
            <p:ph type="body" sz="quarter" idx="14"/>
          </p:nvPr>
        </p:nvSpPr>
        <p:spPr>
          <a:xfrm>
            <a:off x="1308099" y="1117584"/>
            <a:ext cx="7503392" cy="646331"/>
          </a:xfrm>
        </p:spPr>
        <p:txBody>
          <a:bodyPr>
            <a:normAutofit fontScale="92500" lnSpcReduction="10000"/>
          </a:bodyPr>
          <a:lstStyle/>
          <a:p>
            <a:r>
              <a:rPr lang="sv-SE" dirty="0"/>
              <a:t>Hur går det till (exempel)</a:t>
            </a:r>
          </a:p>
        </p:txBody>
      </p:sp>
    </p:spTree>
    <p:extLst>
      <p:ext uri="{BB962C8B-B14F-4D97-AF65-F5344CB8AC3E}">
        <p14:creationId xmlns:p14="http://schemas.microsoft.com/office/powerpoint/2010/main" val="609445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747DF04C-43B7-425B-AC19-A4EE63EBA5F2}"/>
              </a:ext>
            </a:extLst>
          </p:cNvPr>
          <p:cNvSpPr>
            <a:spLocks noGrp="1"/>
          </p:cNvSpPr>
          <p:nvPr>
            <p:ph type="body" sz="quarter" idx="13"/>
          </p:nvPr>
        </p:nvSpPr>
        <p:spPr/>
        <p:txBody>
          <a:bodyPr>
            <a:normAutofit fontScale="77500" lnSpcReduction="20000"/>
          </a:bodyPr>
          <a:lstStyle/>
          <a:p>
            <a:r>
              <a:rPr lang="sv-SE" dirty="0"/>
              <a:t>Personens egen berättelse</a:t>
            </a:r>
          </a:p>
          <a:p>
            <a:r>
              <a:rPr lang="sv-SE" dirty="0"/>
              <a:t>Saknar eller förfogar inte över egen ID-handling</a:t>
            </a:r>
          </a:p>
          <a:p>
            <a:r>
              <a:rPr lang="sv-SE" dirty="0"/>
              <a:t>Tror att familjen råkar illa ut om ”hemligheten” röjs</a:t>
            </a:r>
          </a:p>
          <a:p>
            <a:r>
              <a:rPr lang="sv-SE" dirty="0"/>
              <a:t>Har yttre skador som blåmärken, rivsår, brännskador, benbrott eller andra skador utan att ha en förklaring på varför </a:t>
            </a:r>
          </a:p>
          <a:p>
            <a:r>
              <a:rPr lang="sv-SE" dirty="0"/>
              <a:t>Har ett telefonnummer som personen ringer först om den ska ta kontakt med myndigheter        </a:t>
            </a:r>
          </a:p>
          <a:p>
            <a:r>
              <a:rPr lang="sv-SE" dirty="0"/>
              <a:t>Saknar kontaktuppgifter till personen som mötte dem när de anlände</a:t>
            </a:r>
          </a:p>
          <a:p>
            <a:r>
              <a:rPr lang="sv-SE" dirty="0"/>
              <a:t>Försvinner konstiga och längre tider från boendet utan förklaring</a:t>
            </a:r>
          </a:p>
          <a:p>
            <a:r>
              <a:rPr lang="sv-SE" dirty="0">
                <a:ea typeface="+mn-lt"/>
                <a:cs typeface="+mn-lt"/>
              </a:rPr>
              <a:t>Blir upphämtad på boendet av okända personer</a:t>
            </a:r>
            <a:endParaRPr lang="sv-SE" dirty="0"/>
          </a:p>
          <a:p>
            <a:endParaRPr lang="sv-SE" dirty="0"/>
          </a:p>
        </p:txBody>
      </p:sp>
      <p:sp>
        <p:nvSpPr>
          <p:cNvPr id="3" name="Platshållare för text 2">
            <a:extLst>
              <a:ext uri="{FF2B5EF4-FFF2-40B4-BE49-F238E27FC236}">
                <a16:creationId xmlns:a16="http://schemas.microsoft.com/office/drawing/2014/main" id="{6114DF4C-57A7-4F07-9214-986418848B69}"/>
              </a:ext>
            </a:extLst>
          </p:cNvPr>
          <p:cNvSpPr>
            <a:spLocks noGrp="1"/>
          </p:cNvSpPr>
          <p:nvPr>
            <p:ph type="body" sz="quarter" idx="14"/>
          </p:nvPr>
        </p:nvSpPr>
        <p:spPr>
          <a:xfrm>
            <a:off x="1308099" y="1117584"/>
            <a:ext cx="8500919" cy="646331"/>
          </a:xfrm>
        </p:spPr>
        <p:txBody>
          <a:bodyPr>
            <a:normAutofit fontScale="92500" lnSpcReduction="10000"/>
          </a:bodyPr>
          <a:lstStyle/>
          <a:p>
            <a:r>
              <a:rPr lang="sv-SE" dirty="0"/>
              <a:t>Tecken på att någon är utsatt</a:t>
            </a:r>
          </a:p>
          <a:p>
            <a:endParaRPr lang="sv-SE" dirty="0"/>
          </a:p>
        </p:txBody>
      </p:sp>
    </p:spTree>
    <p:extLst>
      <p:ext uri="{BB962C8B-B14F-4D97-AF65-F5344CB8AC3E}">
        <p14:creationId xmlns:p14="http://schemas.microsoft.com/office/powerpoint/2010/main" val="1846603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F07D5D43-FAD6-4D52-8C80-B0402DE3C594}"/>
              </a:ext>
            </a:extLst>
          </p:cNvPr>
          <p:cNvSpPr>
            <a:spLocks noGrp="1"/>
          </p:cNvSpPr>
          <p:nvPr>
            <p:ph type="body" sz="quarter" idx="13"/>
          </p:nvPr>
        </p:nvSpPr>
        <p:spPr/>
        <p:txBody>
          <a:bodyPr>
            <a:normAutofit fontScale="85000" lnSpcReduction="20000"/>
          </a:bodyPr>
          <a:lstStyle/>
          <a:p>
            <a:r>
              <a:rPr lang="sv-SE" dirty="0">
                <a:ea typeface="+mn-lt"/>
                <a:cs typeface="+mn-lt"/>
              </a:rPr>
              <a:t>Boende försvinner för att arbeta långa dagar, ibland alla dagar i veckan</a:t>
            </a:r>
            <a:endParaRPr lang="sv-SE" dirty="0"/>
          </a:p>
          <a:p>
            <a:r>
              <a:rPr lang="sv-SE" dirty="0">
                <a:ea typeface="+mn-lt"/>
                <a:cs typeface="+mn-lt"/>
              </a:rPr>
              <a:t>Kommer i sällskap av någon som också för deras talan</a:t>
            </a:r>
            <a:endParaRPr lang="sv-SE" dirty="0"/>
          </a:p>
          <a:p>
            <a:r>
              <a:rPr lang="sv-SE" dirty="0"/>
              <a:t>Ser välklädd ut och har mycket pengar utan att ha en förklaring till var pengarna kommer ifrån </a:t>
            </a:r>
          </a:p>
          <a:p>
            <a:r>
              <a:rPr lang="sv-SE" dirty="0"/>
              <a:t>Är registrerad hos Migrationsverket i flera olika identiteter </a:t>
            </a:r>
          </a:p>
          <a:p>
            <a:r>
              <a:rPr lang="sv-SE" dirty="0"/>
              <a:t>Har varit aktuellt hos andra socialförvaltningar i landet </a:t>
            </a:r>
          </a:p>
          <a:p>
            <a:r>
              <a:rPr lang="sv-SE" dirty="0"/>
              <a:t>Har gripits av polis på andra platser</a:t>
            </a:r>
          </a:p>
          <a:p>
            <a:r>
              <a:rPr lang="sv-SE" dirty="0"/>
              <a:t>Verkar styrd av någon som ringer personen ofta </a:t>
            </a:r>
          </a:p>
          <a:p>
            <a:r>
              <a:rPr lang="sv-SE" dirty="0">
                <a:ea typeface="+mn-lt"/>
                <a:cs typeface="+mn-lt"/>
              </a:rPr>
              <a:t>Oklar relation mellan vuxen och barn eller mellan partners</a:t>
            </a:r>
            <a:endParaRPr lang="sv-SE" dirty="0"/>
          </a:p>
          <a:p>
            <a:endParaRPr lang="sv-SE" dirty="0"/>
          </a:p>
        </p:txBody>
      </p:sp>
      <p:sp>
        <p:nvSpPr>
          <p:cNvPr id="3" name="Platshållare för text 2">
            <a:extLst>
              <a:ext uri="{FF2B5EF4-FFF2-40B4-BE49-F238E27FC236}">
                <a16:creationId xmlns:a16="http://schemas.microsoft.com/office/drawing/2014/main" id="{A0442889-AAE3-4F6F-9D91-3AFC5ED9E58E}"/>
              </a:ext>
            </a:extLst>
          </p:cNvPr>
          <p:cNvSpPr>
            <a:spLocks noGrp="1"/>
          </p:cNvSpPr>
          <p:nvPr>
            <p:ph type="body" sz="quarter" idx="14"/>
          </p:nvPr>
        </p:nvSpPr>
        <p:spPr>
          <a:xfrm>
            <a:off x="1308099" y="1117584"/>
            <a:ext cx="8766630" cy="646331"/>
          </a:xfrm>
        </p:spPr>
        <p:txBody>
          <a:bodyPr>
            <a:normAutofit fontScale="92500" lnSpcReduction="10000"/>
          </a:bodyPr>
          <a:lstStyle/>
          <a:p>
            <a:r>
              <a:rPr lang="sv-SE" dirty="0"/>
              <a:t>Tecken på att någon är utsatt</a:t>
            </a:r>
          </a:p>
          <a:p>
            <a:endParaRPr lang="sv-SE" dirty="0"/>
          </a:p>
        </p:txBody>
      </p:sp>
    </p:spTree>
    <p:extLst>
      <p:ext uri="{BB962C8B-B14F-4D97-AF65-F5344CB8AC3E}">
        <p14:creationId xmlns:p14="http://schemas.microsoft.com/office/powerpoint/2010/main" val="737101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6335AD54-9F8D-4913-A955-B19B9A04B30B}"/>
              </a:ext>
            </a:extLst>
          </p:cNvPr>
          <p:cNvSpPr>
            <a:spLocks noGrp="1"/>
          </p:cNvSpPr>
          <p:nvPr>
            <p:ph type="body" sz="quarter" idx="13"/>
          </p:nvPr>
        </p:nvSpPr>
        <p:spPr/>
        <p:txBody>
          <a:bodyPr>
            <a:normAutofit fontScale="77500" lnSpcReduction="20000"/>
          </a:bodyPr>
          <a:lstStyle/>
          <a:p>
            <a:pPr marL="229870" indent="-229870"/>
            <a:r>
              <a:rPr lang="sv-SE" sz="2800" dirty="0">
                <a:cs typeface="Arial"/>
              </a:rPr>
              <a:t>Uttrycker rädsla, oro, stress</a:t>
            </a:r>
          </a:p>
          <a:p>
            <a:pPr marL="229870" indent="-229870"/>
            <a:r>
              <a:rPr lang="sv-SE" sz="2800" dirty="0">
                <a:ea typeface="+mn-lt"/>
                <a:cs typeface="Arial"/>
              </a:rPr>
              <a:t>Drar sig undan</a:t>
            </a:r>
            <a:endParaRPr lang="en-US" sz="2800" dirty="0">
              <a:ea typeface="+mn-lt"/>
              <a:cs typeface="+mn-lt"/>
            </a:endParaRPr>
          </a:p>
          <a:p>
            <a:pPr marL="229870" indent="-229870"/>
            <a:r>
              <a:rPr lang="sv-SE" sz="2800" dirty="0">
                <a:cs typeface="Arial"/>
              </a:rPr>
              <a:t>Visar tecken på begränsad rörelsefrihet och kontroll</a:t>
            </a:r>
            <a:endParaRPr lang="en-US" sz="2800" dirty="0">
              <a:ea typeface="+mn-lt"/>
              <a:cs typeface="+mn-lt"/>
            </a:endParaRPr>
          </a:p>
          <a:p>
            <a:pPr marL="229870" indent="-229870"/>
            <a:r>
              <a:rPr lang="sv-SE" sz="2800" dirty="0">
                <a:cs typeface="Arial"/>
              </a:rPr>
              <a:t>Självskadebeteende</a:t>
            </a:r>
            <a:endParaRPr lang="en-US" sz="2800" dirty="0">
              <a:ea typeface="+mn-lt"/>
              <a:cs typeface="+mn-lt"/>
            </a:endParaRPr>
          </a:p>
          <a:p>
            <a:pPr marL="229870" indent="-229870"/>
            <a:r>
              <a:rPr lang="sv-SE" sz="2800" dirty="0">
                <a:cs typeface="Arial"/>
              </a:rPr>
              <a:t>Misstro och misstänksamhet mot myndigheter, vårdpersonal m fl. </a:t>
            </a:r>
            <a:endParaRPr lang="en-US" sz="2800" dirty="0">
              <a:ea typeface="+mn-lt"/>
              <a:cs typeface="+mn-lt"/>
            </a:endParaRPr>
          </a:p>
          <a:p>
            <a:pPr marL="229870" indent="-229870"/>
            <a:r>
              <a:rPr lang="sv-SE" sz="2800" dirty="0">
                <a:cs typeface="Arial"/>
              </a:rPr>
              <a:t>Uppgivenhet, likgiltighet</a:t>
            </a:r>
            <a:endParaRPr lang="en-US" sz="2800" dirty="0">
              <a:ea typeface="+mn-lt"/>
              <a:cs typeface="+mn-lt"/>
            </a:endParaRPr>
          </a:p>
          <a:p>
            <a:pPr marL="229870" indent="-229870"/>
            <a:r>
              <a:rPr lang="sv-SE" sz="2800" dirty="0">
                <a:cs typeface="Arial"/>
              </a:rPr>
              <a:t>Svårt att komma på bokade tider</a:t>
            </a:r>
          </a:p>
          <a:p>
            <a:pPr marL="229870" indent="-229870"/>
            <a:r>
              <a:rPr lang="sv-SE" dirty="0"/>
              <a:t>Berättar en historia som verkar inövad</a:t>
            </a:r>
          </a:p>
          <a:p>
            <a:pPr marL="229870" indent="-229870"/>
            <a:r>
              <a:rPr lang="sv-SE" dirty="0"/>
              <a:t>Ofta får huvudvärk eller har sömnproblem </a:t>
            </a:r>
          </a:p>
          <a:p>
            <a:pPr marL="229870" indent="-229870"/>
            <a:endParaRPr lang="sv-SE" sz="2800" dirty="0"/>
          </a:p>
          <a:p>
            <a:pPr marL="0" indent="0">
              <a:buNone/>
            </a:pPr>
            <a:endParaRPr lang="sv-SE" dirty="0"/>
          </a:p>
        </p:txBody>
      </p:sp>
      <p:sp>
        <p:nvSpPr>
          <p:cNvPr id="3" name="Platshållare för text 2">
            <a:extLst>
              <a:ext uri="{FF2B5EF4-FFF2-40B4-BE49-F238E27FC236}">
                <a16:creationId xmlns:a16="http://schemas.microsoft.com/office/drawing/2014/main" id="{F7592358-4887-4B45-BF19-7F5F42AD937A}"/>
              </a:ext>
            </a:extLst>
          </p:cNvPr>
          <p:cNvSpPr>
            <a:spLocks noGrp="1"/>
          </p:cNvSpPr>
          <p:nvPr>
            <p:ph type="body" sz="quarter" idx="14"/>
          </p:nvPr>
        </p:nvSpPr>
        <p:spPr/>
        <p:txBody>
          <a:bodyPr>
            <a:normAutofit fontScale="70000" lnSpcReduction="20000"/>
          </a:bodyPr>
          <a:lstStyle/>
          <a:p>
            <a:r>
              <a:rPr lang="sv-SE" dirty="0"/>
              <a:t>Möjligt beteende utsatt person</a:t>
            </a:r>
          </a:p>
        </p:txBody>
      </p:sp>
    </p:spTree>
    <p:extLst>
      <p:ext uri="{BB962C8B-B14F-4D97-AF65-F5344CB8AC3E}">
        <p14:creationId xmlns:p14="http://schemas.microsoft.com/office/powerpoint/2010/main" val="544041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7AB5BA84-8477-4420-A94D-51BF4D6E0C90}"/>
              </a:ext>
            </a:extLst>
          </p:cNvPr>
          <p:cNvSpPr>
            <a:spLocks noGrp="1"/>
          </p:cNvSpPr>
          <p:nvPr>
            <p:ph type="body" sz="quarter" idx="13"/>
          </p:nvPr>
        </p:nvSpPr>
        <p:spPr/>
        <p:txBody>
          <a:bodyPr>
            <a:normAutofit fontScale="55000" lnSpcReduction="20000"/>
          </a:bodyPr>
          <a:lstStyle/>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kumimoji="0" lang="sv-SE" sz="2800" b="0" i="0" u="none" strike="noStrike" kern="1200" cap="none" spc="0" normalizeH="0" baseline="0" noProof="0" dirty="0">
                <a:ln>
                  <a:noFill/>
                </a:ln>
                <a:effectLst/>
                <a:uLnTx/>
                <a:uFillTx/>
                <a:ea typeface="+mn-ea"/>
                <a:cs typeface="Arial"/>
              </a:rPr>
              <a:t>Ej ”ideala” brottsoffer, sällan initialt hjälpsökande</a:t>
            </a:r>
            <a:endParaRPr lang="sv-SE" sz="2800" b="0" i="0" u="none" strike="noStrike" kern="1200" cap="none" spc="0" normalizeH="0" baseline="0" noProof="0" dirty="0">
              <a:ln>
                <a:noFill/>
              </a:ln>
              <a:effectLst/>
              <a:uLnTx/>
              <a:uFillTx/>
              <a:cs typeface="Arial"/>
            </a:endParaRP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kumimoji="0" lang="sv-SE" sz="2800" b="0" i="0" u="none" strike="noStrike" kern="1200" cap="none" spc="0" normalizeH="0" baseline="0" noProof="0" dirty="0">
                <a:ln>
                  <a:noFill/>
                </a:ln>
                <a:effectLst/>
                <a:uLnTx/>
                <a:uFillTx/>
                <a:ea typeface="+mn-ea"/>
                <a:cs typeface="Arial"/>
              </a:rPr>
              <a:t>Låg tilltro eller rädsla för myndigheter</a:t>
            </a:r>
            <a:endParaRPr lang="sv-SE" sz="2800" b="0" i="0" u="none" strike="noStrike" kern="1200" cap="none" spc="0" normalizeH="0" baseline="0" noProof="0" dirty="0">
              <a:ln>
                <a:noFill/>
              </a:ln>
              <a:effectLst/>
              <a:uLnTx/>
              <a:uFillTx/>
              <a:cs typeface="Arial"/>
            </a:endParaRPr>
          </a:p>
          <a:p>
            <a:pPr marL="285750" indent="-285750" defTabSz="457200">
              <a:lnSpc>
                <a:spcPct val="150000"/>
              </a:lnSpc>
              <a:spcBef>
                <a:spcPts val="0"/>
              </a:spcBef>
              <a:spcAft>
                <a:spcPts val="0"/>
              </a:spcAft>
              <a:buFont typeface="Arial"/>
              <a:buChar char="•"/>
              <a:defRPr/>
            </a:pPr>
            <a:r>
              <a:rPr lang="sv-SE" sz="2800" dirty="0">
                <a:cs typeface="Arial"/>
              </a:rPr>
              <a:t>Dålig omvärldskunskap, felinformerade, vilseledda</a:t>
            </a: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kumimoji="0" lang="sv-SE" sz="2800" b="0" i="0" u="none" strike="noStrike" kern="1200" cap="none" spc="0" normalizeH="0" baseline="0" noProof="0" dirty="0">
                <a:ln>
                  <a:noFill/>
                </a:ln>
                <a:effectLst/>
                <a:uLnTx/>
                <a:uFillTx/>
                <a:ea typeface="+mn-ea"/>
                <a:cs typeface="Arial"/>
              </a:rPr>
              <a:t>Kan sällan själva beskriva sitt behov av hjälp och stöd</a:t>
            </a:r>
            <a:endParaRPr lang="sv-SE" sz="2800" b="0" i="0" u="none" strike="noStrike" kern="1200" cap="none" spc="0" normalizeH="0" baseline="0" noProof="0" dirty="0">
              <a:ln>
                <a:noFill/>
              </a:ln>
              <a:effectLst/>
              <a:uLnTx/>
              <a:uFillTx/>
              <a:cs typeface="Arial"/>
            </a:endParaRP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kumimoji="0" lang="sv-SE" sz="2800" b="0" i="0" u="none" strike="noStrike" kern="1200" cap="none" spc="0" normalizeH="0" baseline="0" noProof="0" dirty="0">
                <a:ln>
                  <a:noFill/>
                </a:ln>
                <a:effectLst/>
                <a:uLnTx/>
                <a:uFillTx/>
                <a:ea typeface="+mn-ea"/>
                <a:cs typeface="Arial"/>
              </a:rPr>
              <a:t>Utsatta för hot och våld</a:t>
            </a:r>
            <a:endParaRPr lang="sv-SE" sz="2800" b="0" i="0" u="none" strike="noStrike" kern="1200" cap="none" spc="0" normalizeH="0" baseline="0" noProof="0" dirty="0">
              <a:ln>
                <a:noFill/>
              </a:ln>
              <a:effectLst/>
              <a:uLnTx/>
              <a:uFillTx/>
              <a:cs typeface="Arial"/>
            </a:endParaRP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lang="sv-SE" sz="2800" dirty="0">
                <a:cs typeface="Arial"/>
              </a:rPr>
              <a:t>Psykiska</a:t>
            </a:r>
            <a:r>
              <a:rPr kumimoji="0" lang="sv-SE" sz="2800" b="0" i="0" u="none" strike="noStrike" kern="1200" cap="none" spc="0" normalizeH="0" baseline="0" noProof="0" dirty="0">
                <a:ln>
                  <a:noFill/>
                </a:ln>
                <a:effectLst/>
                <a:uLnTx/>
                <a:uFillTx/>
                <a:ea typeface="+mn-ea"/>
                <a:cs typeface="Arial"/>
              </a:rPr>
              <a:t> och fysiska problem, traumatisering</a:t>
            </a:r>
            <a:endParaRPr lang="sv-SE" sz="2800" b="0" i="0" u="none" strike="noStrike" kern="1200" cap="none" spc="0" normalizeH="0" baseline="0" noProof="0" dirty="0">
              <a:ln>
                <a:noFill/>
              </a:ln>
              <a:effectLst/>
              <a:uLnTx/>
              <a:uFillTx/>
              <a:cs typeface="Arial"/>
            </a:endParaRP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kumimoji="0" lang="sv-SE" sz="2800" b="0" i="0" u="none" strike="noStrike" kern="1200" cap="none" spc="0" normalizeH="0" baseline="0" noProof="0" dirty="0">
                <a:ln>
                  <a:noFill/>
                </a:ln>
                <a:effectLst/>
                <a:uLnTx/>
                <a:uFillTx/>
                <a:ea typeface="+mn-ea"/>
                <a:cs typeface="Arial"/>
              </a:rPr>
              <a:t>Stor rädsla för repressalier</a:t>
            </a: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lang="sv-SE" sz="2800" dirty="0">
                <a:cs typeface="Arial"/>
              </a:rPr>
              <a:t>Kan vara skuldsatta</a:t>
            </a:r>
            <a:endParaRPr lang="sv-SE" sz="2800" b="0" i="0" u="none" strike="noStrike" kern="1200" cap="none" spc="0" normalizeH="0" baseline="0" noProof="0" dirty="0">
              <a:ln>
                <a:noFill/>
              </a:ln>
              <a:effectLst/>
              <a:uLnTx/>
              <a:uFillTx/>
              <a:cs typeface="Arial"/>
            </a:endParaRP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kumimoji="0" lang="sv-SE" sz="2800" b="0" i="0" u="none" strike="noStrike" kern="1200" cap="none" spc="0" normalizeH="0" baseline="0" noProof="0" dirty="0">
                <a:ln>
                  <a:noFill/>
                </a:ln>
                <a:effectLst/>
                <a:uLnTx/>
                <a:uFillTx/>
                <a:ea typeface="+mn-ea"/>
                <a:cs typeface="Arial"/>
              </a:rPr>
              <a:t>Skam</a:t>
            </a:r>
          </a:p>
          <a:p>
            <a:pPr marL="285750" marR="0" lvl="0" indent="-285750" algn="l" defTabSz="457200" rtl="0" eaLnBrk="1" fontAlgn="auto" latinLnBrk="0" hangingPunct="1">
              <a:lnSpc>
                <a:spcPct val="150000"/>
              </a:lnSpc>
              <a:spcBef>
                <a:spcPts val="0"/>
              </a:spcBef>
              <a:spcAft>
                <a:spcPts val="0"/>
              </a:spcAft>
              <a:buClrTx/>
              <a:buSzTx/>
              <a:buFont typeface="Arial"/>
              <a:buChar char="•"/>
              <a:tabLst/>
              <a:defRPr/>
            </a:pPr>
            <a:r>
              <a:rPr lang="sv-SE" sz="2800" dirty="0">
                <a:cs typeface="Arial"/>
              </a:rPr>
              <a:t>Använd alltid auktoriserad tolk</a:t>
            </a:r>
            <a:endParaRPr lang="sv-SE" sz="2800" b="0" i="0" u="none" strike="noStrike" kern="1200" cap="none" spc="0" normalizeH="0" baseline="0" noProof="0" dirty="0">
              <a:ln>
                <a:noFill/>
              </a:ln>
              <a:effectLst/>
              <a:uLnTx/>
              <a:uFillTx/>
              <a:cs typeface="Arial"/>
            </a:endParaRPr>
          </a:p>
        </p:txBody>
      </p:sp>
      <p:sp>
        <p:nvSpPr>
          <p:cNvPr id="3" name="Platshållare för text 2">
            <a:extLst>
              <a:ext uri="{FF2B5EF4-FFF2-40B4-BE49-F238E27FC236}">
                <a16:creationId xmlns:a16="http://schemas.microsoft.com/office/drawing/2014/main" id="{41897D6A-62E5-4302-869A-32E2725EC10B}"/>
              </a:ext>
            </a:extLst>
          </p:cNvPr>
          <p:cNvSpPr>
            <a:spLocks noGrp="1"/>
          </p:cNvSpPr>
          <p:nvPr>
            <p:ph type="body" sz="quarter" idx="14"/>
          </p:nvPr>
        </p:nvSpPr>
        <p:spPr>
          <a:xfrm>
            <a:off x="1308099" y="1117584"/>
            <a:ext cx="7317741" cy="646331"/>
          </a:xfrm>
        </p:spPr>
        <p:txBody>
          <a:bodyPr>
            <a:normAutofit fontScale="47500" lnSpcReduction="20000"/>
          </a:bodyPr>
          <a:lstStyle/>
          <a:p>
            <a:r>
              <a:rPr lang="sv-SE" dirty="0"/>
              <a:t>Att ha i åtanke om du möter någon som möjligen är utsatt</a:t>
            </a:r>
          </a:p>
        </p:txBody>
      </p:sp>
    </p:spTree>
    <p:extLst>
      <p:ext uri="{BB962C8B-B14F-4D97-AF65-F5344CB8AC3E}">
        <p14:creationId xmlns:p14="http://schemas.microsoft.com/office/powerpoint/2010/main" val="2550271490"/>
      </p:ext>
    </p:extLst>
  </p:cSld>
  <p:clrMapOvr>
    <a:masterClrMapping/>
  </p:clrMapOvr>
</p:sld>
</file>

<file path=ppt/theme/theme1.xml><?xml version="1.0" encoding="utf-8"?>
<a:theme xmlns:a="http://schemas.openxmlformats.org/drawingml/2006/main" name="Office Theme">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KeywordTaxHTField xmlns="efd5c894-09c1-49aa-ba7e-ec9c6379c329">
      <Terms xmlns="http://schemas.microsoft.com/office/infopath/2007/PartnerControls">
        <TermInfo xmlns="http://schemas.microsoft.com/office/infopath/2007/PartnerControls">
          <TermName xmlns="http://schemas.microsoft.com/office/infopath/2007/PartnerControls">power point</TermName>
          <TermId xmlns="http://schemas.microsoft.com/office/infopath/2007/PartnerControls">a034cac5-5ee0-4c47-ba79-0950cb76d84e</TermId>
        </TermInfo>
        <TermInfo xmlns="http://schemas.microsoft.com/office/infopath/2007/PartnerControls">
          <TermName xmlns="http://schemas.microsoft.com/office/infopath/2007/PartnerControls">power point-mall</TermName>
          <TermId xmlns="http://schemas.microsoft.com/office/infopath/2007/PartnerControls">03ad0a40-4cec-4636-bcac-09aa9e6b85d3</TermId>
        </TermInfo>
        <TermInfo xmlns="http://schemas.microsoft.com/office/infopath/2007/PartnerControls">
          <TermName xmlns="http://schemas.microsoft.com/office/infopath/2007/PartnerControls">powerpointmall</TermName>
          <TermId xmlns="http://schemas.microsoft.com/office/infopath/2007/PartnerControls">43f9da8e-cddd-40cd-afe1-539875cddeb6</TermId>
        </TermInfo>
        <TermInfo xmlns="http://schemas.microsoft.com/office/infopath/2007/PartnerControls">
          <TermName xmlns="http://schemas.microsoft.com/office/infopath/2007/PartnerControls">powerpointpresentation</TermName>
          <TermId xmlns="http://schemas.microsoft.com/office/infopath/2007/PartnerControls">b292a6b6-1953-4b13-a3dc-f5a422202413</TermId>
        </TermInfo>
        <TermInfo xmlns="http://schemas.microsoft.com/office/infopath/2007/PartnerControls">
          <TermName xmlns="http://schemas.microsoft.com/office/infopath/2007/PartnerControls">Presentation</TermName>
          <TermId xmlns="http://schemas.microsoft.com/office/infopath/2007/PartnerControls">d33b0bd9-a592-4c16-80c3-4f7d00f5f8e5</TermId>
        </TermInfo>
      </Terms>
    </TaxKeywordTaxHTField>
    <OrganisationTaxHTField0 xmlns="2bfaa8a7-960f-42b8-a8f2-de3d55ec711c">
      <Terms xmlns="http://schemas.microsoft.com/office/infopath/2007/PartnerControls"/>
    </OrganisationTaxHTField0>
    <LSTSubjectNote xmlns="efd5c894-09c1-49aa-ba7e-ec9c6379c329">
      <Terms xmlns="http://schemas.microsoft.com/office/infopath/2007/PartnerControls">
        <TermInfo xmlns="http://schemas.microsoft.com/office/infopath/2007/PartnerControls">
          <TermName xmlns="http://schemas.microsoft.com/office/infopath/2007/PartnerControls">Information och kommunikation</TermName>
          <TermId xmlns="http://schemas.microsoft.com/office/infopath/2007/PartnerControls">4c54209d-f9cc-4d15-bbc6-78053a846cd5</TermId>
        </TermInfo>
      </Terms>
    </LSTSubjectNote>
    <LansstyrelseNote xmlns="2BFAA8A7-960F-42B8-A8F2-DE3D55EC711C">
      <Terms xmlns="http://schemas.microsoft.com/office/infopath/2007/PartnerControls">
        <TermInfo xmlns="http://schemas.microsoft.com/office/infopath/2007/PartnerControls">
          <TermName xmlns="http://schemas.microsoft.com/office/infopath/2007/PartnerControls">Halland</TermName>
          <TermId xmlns="http://schemas.microsoft.com/office/infopath/2007/PartnerControls">e23d0f72-aaa0-46c2-9726-7fcd63fb0b16</TermId>
        </TermInfo>
      </Terms>
    </LansstyrelseNote>
    <TaxCatchAll xmlns="efd5c894-09c1-49aa-ba7e-ec9c6379c329">
      <Value>1869</Value>
      <Value>66</Value>
      <Value>1866</Value>
      <Value>1865</Value>
      <Value>2407</Value>
      <Value>2406</Value>
      <Value>2</Value>
      <Value>443</Value>
    </TaxCatchAll>
    <UnitNote xmlns="2BFAA8A7-960F-42B8-A8F2-DE3D55EC711C">
      <Terms xmlns="http://schemas.microsoft.com/office/infopath/2007/PartnerControls"/>
    </UnitNote>
    <DocumentTypeNote xmlns="2BFAA8A7-960F-42B8-A8F2-DE3D55EC711C">
      <Terms xmlns="http://schemas.microsoft.com/office/infopath/2007/PartnerControls">
        <TermInfo xmlns="http://schemas.microsoft.com/office/infopath/2007/PartnerControls">
          <TermName xmlns="http://schemas.microsoft.com/office/infopath/2007/PartnerControls">Mall</TermName>
          <TermId xmlns="http://schemas.microsoft.com/office/infopath/2007/PartnerControls">996c3fd9-3ed4-4635-b3ae-3e032209d55c</TermId>
        </TermInfo>
      </Terms>
    </DocumentTypeNot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elade dokument" ma:contentTypeID="0x010100A2E9165043F24F51B6DFD495AD4ADC680099F7CE6898B42C459A21EA0BDD48E374" ma:contentTypeVersion="13" ma:contentTypeDescription="" ma:contentTypeScope="" ma:versionID="a50bcbea37315b3c06a72a725f2783cc">
  <xsd:schema xmlns:xsd="http://www.w3.org/2001/XMLSchema" xmlns:xs="http://www.w3.org/2001/XMLSchema" xmlns:p="http://schemas.microsoft.com/office/2006/metadata/properties" xmlns:ns3="2BFAA8A7-960F-42B8-A8F2-DE3D55EC711C" xmlns:ns4="2bfaa8a7-960f-42b8-a8f2-de3d55ec711c" xmlns:ns5="efd5c894-09c1-49aa-ba7e-ec9c6379c329" targetNamespace="http://schemas.microsoft.com/office/2006/metadata/properties" ma:root="true" ma:fieldsID="dcf9f74171dc5aca95faf994a6ea8f5c" ns3:_="" ns4:_="" ns5:_="">
    <xsd:import namespace="2BFAA8A7-960F-42B8-A8F2-DE3D55EC711C"/>
    <xsd:import namespace="2bfaa8a7-960f-42b8-a8f2-de3d55ec711c"/>
    <xsd:import namespace="efd5c894-09c1-49aa-ba7e-ec9c6379c329"/>
    <xsd:element name="properties">
      <xsd:complexType>
        <xsd:sequence>
          <xsd:element name="documentManagement">
            <xsd:complexType>
              <xsd:all>
                <xsd:element ref="ns3:LansstyrelseNote" minOccurs="0"/>
                <xsd:element ref="ns4:OrganisationTaxHTField0" minOccurs="0"/>
                <xsd:element ref="ns3:UnitNote" minOccurs="0"/>
                <xsd:element ref="ns3:DocumentTypeNote" minOccurs="0"/>
                <xsd:element ref="ns5:LSTSubjectNote" minOccurs="0"/>
                <xsd:element ref="ns5:TaxCatchAll" minOccurs="0"/>
                <xsd:element ref="ns5:TaxCatchAllLabel" minOccurs="0"/>
                <xsd:element ref="ns5: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FAA8A7-960F-42B8-A8F2-DE3D55EC711C" elementFormDefault="qualified">
    <xsd:import namespace="http://schemas.microsoft.com/office/2006/documentManagement/types"/>
    <xsd:import namespace="http://schemas.microsoft.com/office/infopath/2007/PartnerControls"/>
    <xsd:element name="LansstyrelseNote" ma:index="5" nillable="true" ma:taxonomy="true" ma:internalName="LansstyrelseNote" ma:taxonomyFieldName="Lansstyrelse" ma:displayName="Länsstyrelse" ma:default="-1;#|e23d0f72-aaa0-46c2-9726-7fcd63fb0b16" ma:fieldId="{7be40400-a0ef-437a-ad47-6897aa00a610}" ma:sspId="13388981-116e-49cc-856f-b44441908788" ma:termSetId="1bd7399e-8bd6-4a6d-aeb7-c6e871c6941f" ma:anchorId="00000000-0000-0000-0000-000000000000" ma:open="false" ma:isKeyword="false">
      <xsd:complexType>
        <xsd:sequence>
          <xsd:element ref="pc:Terms" minOccurs="0" maxOccurs="1"/>
        </xsd:sequence>
      </xsd:complexType>
    </xsd:element>
    <xsd:element name="UnitNote" ma:index="9" nillable="true" ma:taxonomy="true" ma:internalName="UnitNote" ma:taxonomyFieldName="Unit" ma:displayName="Enhet" ma:fieldId="{68f86ca6-56a1-431b-90fd-e5b8618b73c3}" ma:sspId="13388981-116e-49cc-856f-b44441908788" ma:termSetId="f24b61d0-b089-4424-85b9-e92badb17634" ma:anchorId="00000000-0000-0000-0000-000000000000" ma:open="false" ma:isKeyword="false">
      <xsd:complexType>
        <xsd:sequence>
          <xsd:element ref="pc:Terms" minOccurs="0" maxOccurs="1"/>
        </xsd:sequence>
      </xsd:complexType>
    </xsd:element>
    <xsd:element name="DocumentTypeNote" ma:index="11" ma:taxonomy="true" ma:internalName="DocumentTypeNote" ma:taxonomyFieldName="DocumentType" ma:displayName="Dokumenttyp" ma:readOnly="false" ma:fieldId="{5a6f8280-6a0b-41db-8905-adb9a1946f9e}" ma:sspId="13388981-116e-49cc-856f-b44441908788" ma:termSetId="f6ac685d-4cdc-4d4f-83dd-285566c38a8f"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bfaa8a7-960f-42b8-a8f2-de3d55ec711c" elementFormDefault="qualified">
    <xsd:import namespace="http://schemas.microsoft.com/office/2006/documentManagement/types"/>
    <xsd:import namespace="http://schemas.microsoft.com/office/infopath/2007/PartnerControls"/>
    <xsd:element name="OrganisationTaxHTField0" ma:index="7" nillable="true" ma:taxonomy="true" ma:internalName="OrganisationTaxHTField0" ma:taxonomyFieldName="OrganisationstillhorighetMult" ma:displayName="Organisationstillhörighet" ma:fieldId="{5d554d25-cef8-40af-8c58-b5bf0078b693}" ma:taxonomyMulti="true" ma:sspId="13388981-116e-49cc-856f-b44441908788" ma:termSetId="af44216e-50c3-4aa1-89a1-c73d0c2a1305"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fd5c894-09c1-49aa-ba7e-ec9c6379c329" elementFormDefault="qualified">
    <xsd:import namespace="http://schemas.microsoft.com/office/2006/documentManagement/types"/>
    <xsd:import namespace="http://schemas.microsoft.com/office/infopath/2007/PartnerControls"/>
    <xsd:element name="LSTSubjectNote" ma:index="13" ma:taxonomy="true" ma:internalName="LSTSubjectNote" ma:taxonomyFieldName="LSTSubjectMult" ma:displayName="Ämne" ma:fieldId="{019b4b3f-8c4b-4e22-8cb6-4f2f4382408c}" ma:taxonomyMulti="true" ma:sspId="13388981-116e-49cc-856f-b44441908788" ma:termSetId="91219650-7fac-4a5e-b9a6-b613ab926231" ma:anchorId="00000000-0000-0000-0000-000000000000" ma:open="false" ma:isKeyword="false">
      <xsd:complexType>
        <xsd:sequence>
          <xsd:element ref="pc:Terms" minOccurs="0" maxOccurs="1"/>
        </xsd:sequence>
      </xsd:complexType>
    </xsd:element>
    <xsd:element name="TaxCatchAll" ma:index="14" nillable="true" ma:displayName="Taxonomy Catch All Column" ma:description="" ma:hidden="true" ma:list="{92a6f856-9736-4718-beee-a0be49ee8052}" ma:internalName="TaxCatchAll" ma:showField="CatchAllData" ma:web="efd5c894-09c1-49aa-ba7e-ec9c6379c329">
      <xsd:complexType>
        <xsd:complexContent>
          <xsd:extension base="dms:MultiChoiceLookup">
            <xsd:sequence>
              <xsd:element name="Value" type="dms:Lookup" maxOccurs="unbounded" minOccurs="0" nillable="true"/>
            </xsd:sequence>
          </xsd:extension>
        </xsd:complexContent>
      </xsd:complexType>
    </xsd:element>
    <xsd:element name="TaxCatchAllLabel" ma:index="15" nillable="true" ma:displayName="Taxonomy Catch All Column1" ma:hidden="true" ma:list="{92a6f856-9736-4718-beee-a0be49ee8052}" ma:internalName="TaxCatchAllLabel" ma:readOnly="true" ma:showField="CatchAllDataLabel" ma:web="efd5c894-09c1-49aa-ba7e-ec9c6379c329">
      <xsd:complexType>
        <xsd:complexContent>
          <xsd:extension base="dms:MultiChoiceLookup">
            <xsd:sequence>
              <xsd:element name="Value" type="dms:Lookup" maxOccurs="unbounded" minOccurs="0" nillable="true"/>
            </xsd:sequence>
          </xsd:extension>
        </xsd:complexContent>
      </xsd:complexType>
    </xsd:element>
    <xsd:element name="TaxKeywordTaxHTField" ma:index="21" nillable="true" ma:taxonomy="true" ma:internalName="TaxKeywordTaxHTField" ma:taxonomyFieldName="TaxKeyword" ma:displayName="Nyckelord" ma:readOnly="false" ma:fieldId="{23f27201-bee3-471e-b2e7-b64fd8b7ca38}" ma:taxonomyMulti="true" ma:sspId="13388981-116e-49cc-856f-b44441908788"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3" ma:displayName="Författare"/>
        <xsd:element ref="dcterms:created" minOccurs="0" maxOccurs="1"/>
        <xsd:element ref="dc:identifier" minOccurs="0" maxOccurs="1"/>
        <xsd:element name="contentType" minOccurs="0" maxOccurs="1" type="xsd:string" ma:index="20" ma:displayName="Innehållstyp"/>
        <xsd:element ref="dc:title" maxOccurs="1" ma:index="2"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3888125-5B40-49C6-A7D6-00B2EFDB3CA2}">
  <ds:schemaRefs>
    <ds:schemaRef ds:uri="http://schemas.microsoft.com/office/2006/metadata/properties"/>
    <ds:schemaRef ds:uri="http://schemas.microsoft.com/office/infopath/2007/PartnerControls"/>
    <ds:schemaRef ds:uri="efd5c894-09c1-49aa-ba7e-ec9c6379c329"/>
    <ds:schemaRef ds:uri="2bfaa8a7-960f-42b8-a8f2-de3d55ec711c"/>
    <ds:schemaRef ds:uri="2BFAA8A7-960F-42B8-A8F2-DE3D55EC711C"/>
  </ds:schemaRefs>
</ds:datastoreItem>
</file>

<file path=customXml/itemProps2.xml><?xml version="1.0" encoding="utf-8"?>
<ds:datastoreItem xmlns:ds="http://schemas.openxmlformats.org/officeDocument/2006/customXml" ds:itemID="{0854D038-356C-4FCA-90FE-079304147462}">
  <ds:schemaRefs>
    <ds:schemaRef ds:uri="http://schemas.microsoft.com/sharepoint/v3/contenttype/forms"/>
  </ds:schemaRefs>
</ds:datastoreItem>
</file>

<file path=customXml/itemProps3.xml><?xml version="1.0" encoding="utf-8"?>
<ds:datastoreItem xmlns:ds="http://schemas.openxmlformats.org/officeDocument/2006/customXml" ds:itemID="{D0699E6F-518C-42F5-8093-A6ED2D88B0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FAA8A7-960F-42B8-A8F2-DE3D55EC711C"/>
    <ds:schemaRef ds:uri="2bfaa8a7-960f-42b8-a8f2-de3d55ec711c"/>
    <ds:schemaRef ds:uri="efd5c894-09c1-49aa-ba7e-ec9c6379c32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1324</TotalTime>
  <Words>2439</Words>
  <Application>Microsoft Office PowerPoint</Application>
  <PresentationFormat>Bredbild</PresentationFormat>
  <Paragraphs>210</Paragraphs>
  <Slides>14</Slides>
  <Notes>11</Notes>
  <HiddenSlides>2</HiddenSlides>
  <MMClips>0</MMClips>
  <ScaleCrop>false</ScaleCrop>
  <HeadingPairs>
    <vt:vector size="6" baseType="variant">
      <vt:variant>
        <vt:lpstr>Använt teckensnitt</vt:lpstr>
      </vt:variant>
      <vt:variant>
        <vt:i4>9</vt:i4>
      </vt:variant>
      <vt:variant>
        <vt:lpstr>Tema</vt:lpstr>
      </vt:variant>
      <vt:variant>
        <vt:i4>1</vt:i4>
      </vt:variant>
      <vt:variant>
        <vt:lpstr>Bildrubriker</vt:lpstr>
      </vt:variant>
      <vt:variant>
        <vt:i4>14</vt:i4>
      </vt:variant>
    </vt:vector>
  </HeadingPairs>
  <TitlesOfParts>
    <vt:vector size="24" baseType="lpstr">
      <vt:lpstr>Arial</vt:lpstr>
      <vt:lpstr>Calibri</vt:lpstr>
      <vt:lpstr>Calibri Light</vt:lpstr>
      <vt:lpstr>Gotham Narrow Book, sans-serif</vt:lpstr>
      <vt:lpstr>kumbh-regular</vt:lpstr>
      <vt:lpstr>Open Sans</vt:lpstr>
      <vt:lpstr>prata</vt:lpstr>
      <vt:lpstr>Roboto</vt:lpstr>
      <vt:lpstr>Verdana</vt:lpstr>
      <vt:lpstr>Office Theme</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Till den som informerar målgruppen</vt:lpstr>
      <vt:lpstr>Stöd och material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Kommunikationsfunktionen</dc:creator>
  <cp:keywords>power point; powerpointpresentation; Presentation; powerpointmall; power point-mall</cp:keywords>
  <cp:lastModifiedBy>den Teuling Thijs</cp:lastModifiedBy>
  <cp:revision>60</cp:revision>
  <dcterms:created xsi:type="dcterms:W3CDTF">2019-04-26T07:29:16Z</dcterms:created>
  <dcterms:modified xsi:type="dcterms:W3CDTF">2023-01-27T09:47:31Z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0x010100A2E9165043F24F51B6DFD495AD4ADC680099F7CE6898B42C459A21EA0BDD48E374</vt:lpwstr>
  </property>
  <property fmtid="{D5CDD505-2E9C-101B-9397-08002B2CF9AE}" pid="3" name="TaxKeyword">
    <vt:lpwstr>1865;#power point|a034cac5-5ee0-4c47-ba79-0950cb76d84e;#1869;#power point-mall|03ad0a40-4cec-4636-bcac-09aa9e6b85d3;#2406;#powerpointmall|43f9da8e-cddd-40cd-afe1-539875cddeb6;#2407;#powerpointpresentation|b292a6b6-1953-4b13-a3dc-f5a422202413;#1866;#Presentation|d33b0bd9-a592-4c16-80c3-4f7d00f5f8e5</vt:lpwstr>
  </property>
  <property fmtid="{D5CDD505-2E9C-101B-9397-08002B2CF9AE}" pid="4" name="OrganisationstillhorighetMult">
    <vt:lpwstr/>
  </property>
  <property fmtid="{D5CDD505-2E9C-101B-9397-08002B2CF9AE}" pid="5" name="DocumentType">
    <vt:lpwstr>66;#Mall|996c3fd9-3ed4-4635-b3ae-3e032209d55c</vt:lpwstr>
  </property>
  <property fmtid="{D5CDD505-2E9C-101B-9397-08002B2CF9AE}" pid="6" name="Unit">
    <vt:lpwstr/>
  </property>
  <property fmtid="{D5CDD505-2E9C-101B-9397-08002B2CF9AE}" pid="7" name="LSTSubjectMult">
    <vt:lpwstr>443;#Information och kommunikation|4c54209d-f9cc-4d15-bbc6-78053a846cd5</vt:lpwstr>
  </property>
  <property fmtid="{D5CDD505-2E9C-101B-9397-08002B2CF9AE}" pid="8" name="Lansstyrelse">
    <vt:lpwstr>2;#Halland|e23d0f72-aaa0-46c2-9726-7fcd63fb0b16</vt:lpwstr>
  </property>
</Properties>
</file>