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1" r:id="rId4"/>
  </p:sldMasterIdLst>
  <p:notesMasterIdLst>
    <p:notesMasterId r:id="rId19"/>
  </p:notesMasterIdLst>
  <p:handoutMasterIdLst>
    <p:handoutMasterId r:id="rId20"/>
  </p:handoutMasterIdLst>
  <p:sldIdLst>
    <p:sldId id="258" r:id="rId5"/>
    <p:sldId id="262" r:id="rId6"/>
    <p:sldId id="266" r:id="rId7"/>
    <p:sldId id="263" r:id="rId8"/>
    <p:sldId id="265" r:id="rId9"/>
    <p:sldId id="267" r:id="rId10"/>
    <p:sldId id="269" r:id="rId11"/>
    <p:sldId id="270" r:id="rId12"/>
    <p:sldId id="271" r:id="rId13"/>
    <p:sldId id="272" r:id="rId14"/>
    <p:sldId id="260" r:id="rId15"/>
    <p:sldId id="268" r:id="rId16"/>
    <p:sldId id="442" r:id="rId17"/>
    <p:sldId id="261" r:id="rId18"/>
  </p:sldIdLst>
  <p:sldSz cx="12192000" cy="6858000"/>
  <p:notesSz cx="6858000" cy="9144000"/>
  <p:custDataLst>
    <p:tags r:id="rId21"/>
  </p:custDataLst>
  <p:defaultTextStyle>
    <a:defPPr rtl="0">
      <a:defRPr lang="uk-UA"/>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71" userDrawn="1">
          <p15:clr>
            <a:srgbClr val="A4A3A4"/>
          </p15:clr>
        </p15:guide>
        <p15:guide id="2" orient="horz" pos="1344" userDrawn="1">
          <p15:clr>
            <a:srgbClr val="A4A3A4"/>
          </p15:clr>
        </p15:guide>
        <p15:guide id="3" orient="horz" pos="3680" userDrawn="1">
          <p15:clr>
            <a:srgbClr val="A4A3A4"/>
          </p15:clr>
        </p15:guide>
        <p15:guide id="4" pos="824" userDrawn="1">
          <p15:clr>
            <a:srgbClr val="A4A3A4"/>
          </p15:clr>
        </p15:guide>
        <p15:guide id="5" pos="656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82"/>
    <p:restoredTop sz="63220" autoAdjust="0"/>
  </p:normalViewPr>
  <p:slideViewPr>
    <p:cSldViewPr snapToGrid="0" snapToObjects="1">
      <p:cViewPr varScale="1">
        <p:scale>
          <a:sx n="65" d="100"/>
          <a:sy n="65" d="100"/>
        </p:scale>
        <p:origin x="2646" y="60"/>
      </p:cViewPr>
      <p:guideLst>
        <p:guide orient="horz" pos="1071"/>
        <p:guide orient="horz" pos="1344"/>
        <p:guide orient="horz" pos="3680"/>
        <p:guide pos="824"/>
        <p:guide pos="6562"/>
      </p:guideLst>
    </p:cSldViewPr>
  </p:slideViewPr>
  <p:notesTextViewPr>
    <p:cViewPr>
      <p:scale>
        <a:sx n="1" d="1"/>
        <a:sy n="1" d="1"/>
      </p:scale>
      <p:origin x="0" y="0"/>
    </p:cViewPr>
  </p:notesTextViewPr>
  <p:notesViewPr>
    <p:cSldViewPr snapToGrid="0" snapToObjects="1">
      <p:cViewPr varScale="1">
        <p:scale>
          <a:sx n="124" d="100"/>
          <a:sy n="124" d="100"/>
        </p:scale>
        <p:origin x="673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ags" Target="tags/tag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A6593534-0D02-4DE5-A606-36B2078D88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sv-SE"/>
          </a:p>
        </p:txBody>
      </p:sp>
      <p:sp>
        <p:nvSpPr>
          <p:cNvPr id="3" name="Platshållare för datum 2">
            <a:extLst>
              <a:ext uri="{FF2B5EF4-FFF2-40B4-BE49-F238E27FC236}">
                <a16:creationId xmlns:a16="http://schemas.microsoft.com/office/drawing/2014/main" id="{EF6B8361-0038-40D5-AA4F-373E7B9802E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2BC2A4D-D77A-46AA-9E51-BB8777A28DFB}" type="datetimeFigureOut">
              <a:rPr lang="sv-SE" smtClean="0"/>
              <a:t>2023-03-02</a:t>
            </a:fld>
            <a:endParaRPr lang="sv-SE"/>
          </a:p>
        </p:txBody>
      </p:sp>
      <p:sp>
        <p:nvSpPr>
          <p:cNvPr id="4" name="Platshållare för sidfot 3">
            <a:extLst>
              <a:ext uri="{FF2B5EF4-FFF2-40B4-BE49-F238E27FC236}">
                <a16:creationId xmlns:a16="http://schemas.microsoft.com/office/drawing/2014/main" id="{30BC7E95-7FFC-436D-BA60-EE1E55E5C7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sv-SE"/>
          </a:p>
        </p:txBody>
      </p:sp>
      <p:sp>
        <p:nvSpPr>
          <p:cNvPr id="5" name="Platshållare för bildnummer 4">
            <a:extLst>
              <a:ext uri="{FF2B5EF4-FFF2-40B4-BE49-F238E27FC236}">
                <a16:creationId xmlns:a16="http://schemas.microsoft.com/office/drawing/2014/main" id="{C622D131-3EE9-4062-8575-393B39AE952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C2EF53F-0864-481C-A5E9-8DF5A937F7BE}" type="slidenum">
              <a:rPr lang="sv-SE" smtClean="0"/>
              <a:t>‹#›</a:t>
            </a:fld>
            <a:endParaRPr lang="sv-SE"/>
          </a:p>
        </p:txBody>
      </p:sp>
    </p:spTree>
    <p:extLst>
      <p:ext uri="{BB962C8B-B14F-4D97-AF65-F5344CB8AC3E}">
        <p14:creationId xmlns:p14="http://schemas.microsoft.com/office/powerpoint/2010/main" val="353146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7229167-0AD3-DA46-9728-CCDBC765314A}" type="datetimeFigureOut">
              <a:rPr lang="sv-SE" smtClean="0"/>
              <a:t>2023-03-02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rtl="0"/>
            <a:r>
              <a:rPr lang="uk-ua"/>
              <a:t>Redigera format för bakgrundstext
Nivå två
Nivå tre
Nivå fyra
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BA9211E-C8A7-2F43-884B-8B0E86F6FED2}" type="slidenum">
              <a:rPr lang="sv-SE" smtClean="0"/>
              <a:t>‹#›</a:t>
            </a:fld>
            <a:endParaRPr lang="sv-SE"/>
          </a:p>
        </p:txBody>
      </p:sp>
    </p:spTree>
    <p:extLst>
      <p:ext uri="{BB962C8B-B14F-4D97-AF65-F5344CB8AC3E}">
        <p14:creationId xmlns:p14="http://schemas.microsoft.com/office/powerpoint/2010/main" val="4290129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fcfp.se/"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1</a:t>
            </a:fld>
            <a:endParaRPr lang="sv-SE"/>
          </a:p>
        </p:txBody>
      </p:sp>
    </p:spTree>
    <p:extLst>
      <p:ext uri="{BB962C8B-B14F-4D97-AF65-F5344CB8AC3E}">
        <p14:creationId xmlns:p14="http://schemas.microsoft.com/office/powerpoint/2010/main" val="1545033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dirty="0"/>
              <a:t>QR-koden funkar och bilden ovanför länkar till information på jämställdhetsmyndigheten med information på Ukrainska. Bilden fungerar också som klickbar länk</a:t>
            </a:r>
          </a:p>
          <a:p>
            <a:endParaRPr lang="sv-SE" dirty="0"/>
          </a:p>
          <a:p>
            <a:r>
              <a:rPr lang="sv-SE" dirty="0"/>
              <a:t>Youtube-bilden i mitten länkar till film från </a:t>
            </a:r>
            <a:r>
              <a:rPr lang="sv-SE" dirty="0" err="1"/>
              <a:t>Jämställdshetsmyndigheten</a:t>
            </a:r>
            <a:r>
              <a:rPr lang="sv-SE" dirty="0"/>
              <a:t> på deras webbsida om trygga arbetsplatser. Här finns, jämte filmen, också information på ukrainska.</a:t>
            </a:r>
          </a:p>
          <a:p>
            <a:endParaRPr lang="sv-SE" dirty="0"/>
          </a:p>
          <a:p>
            <a:r>
              <a:rPr lang="sv-SE" dirty="0"/>
              <a:t>Facebook-bilden leder till ett inlägg från </a:t>
            </a:r>
            <a:r>
              <a:rPr lang="sv-SE" dirty="0" err="1"/>
              <a:t>Jämställdshetsmyndigheten</a:t>
            </a:r>
            <a:r>
              <a:rPr lang="sv-SE" dirty="0"/>
              <a:t> som går att dela (om man har ett </a:t>
            </a:r>
            <a:r>
              <a:rPr lang="sv-SE" dirty="0" err="1"/>
              <a:t>facebook</a:t>
            </a:r>
            <a:r>
              <a:rPr lang="sv-SE" dirty="0"/>
              <a:t>-konto)</a:t>
            </a:r>
          </a:p>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12</a:t>
            </a:fld>
            <a:endParaRPr lang="sv-SE"/>
          </a:p>
        </p:txBody>
      </p:sp>
    </p:spTree>
    <p:extLst>
      <p:ext uri="{BB962C8B-B14F-4D97-AF65-F5344CB8AC3E}">
        <p14:creationId xmlns:p14="http://schemas.microsoft.com/office/powerpoint/2010/main" val="3507456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rtl="0"/>
            <a:endParaRPr lang="sv-SE"/>
          </a:p>
        </p:txBody>
      </p:sp>
      <p:sp>
        <p:nvSpPr>
          <p:cNvPr id="4" name="Platshållare för datum 3"/>
          <p:cNvSpPr>
            <a:spLocks noGrp="1"/>
          </p:cNvSpPr>
          <p:nvPr>
            <p:ph type="dt" idx="10"/>
          </p:nvPr>
        </p:nvSpPr>
        <p:spPr/>
        <p:txBody>
          <a:bodyPr rtlCol="0"/>
          <a:lstStyle/>
          <a:p>
            <a:pPr rtl="0"/>
            <a:r>
              <a:rPr lang="sv-SE"/>
              <a:t>2023-02-09</a:t>
            </a:r>
          </a:p>
        </p:txBody>
      </p:sp>
      <p:sp>
        <p:nvSpPr>
          <p:cNvPr id="5" name="Platshållare för bildnummer 4"/>
          <p:cNvSpPr>
            <a:spLocks noGrp="1"/>
          </p:cNvSpPr>
          <p:nvPr>
            <p:ph type="sldNum" sz="quarter" idx="11"/>
          </p:nvPr>
        </p:nvSpPr>
        <p:spPr/>
        <p:txBody>
          <a:bodyPr rtlCol="0"/>
          <a:lstStyle/>
          <a:p>
            <a:pPr rtl="0"/>
            <a:fld id="{4B1086EF-3011-429C-976B-61D9CA3A2B54}" type="slidenum">
              <a:rPr lang="sv-SE" smtClean="0"/>
              <a:t>14</a:t>
            </a:fld>
            <a:endParaRPr lang="sv-SE"/>
          </a:p>
        </p:txBody>
      </p:sp>
    </p:spTree>
    <p:extLst>
      <p:ext uri="{BB962C8B-B14F-4D97-AF65-F5344CB8AC3E}">
        <p14:creationId xmlns:p14="http://schemas.microsoft.com/office/powerpoint/2010/main" val="954536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dirty="0"/>
              <a:t>Människohandel är ett allvarligt brott som förekommer i stora delar av</a:t>
            </a:r>
          </a:p>
          <a:p>
            <a:r>
              <a:rPr lang="sv-SE" dirty="0"/>
              <a:t>världen. Mellan 20-30 miljoner människor beräknas vara utsatta för </a:t>
            </a:r>
          </a:p>
          <a:p>
            <a:r>
              <a:rPr lang="sv-SE" dirty="0"/>
              <a:t>människohandel. Av dessa beräknar FN att 1,2 miljoner är barn, det vill </a:t>
            </a:r>
          </a:p>
          <a:p>
            <a:r>
              <a:rPr lang="sv-SE" dirty="0"/>
              <a:t>säga personer under 18 år.</a:t>
            </a:r>
          </a:p>
          <a:p>
            <a:endParaRPr lang="sv-SE" dirty="0"/>
          </a:p>
          <a:p>
            <a:pPr marL="0" indent="0">
              <a:buNone/>
            </a:pPr>
            <a:r>
              <a:rPr lang="sv-SE" sz="1200" i="0" dirty="0">
                <a:effectLst/>
              </a:rPr>
              <a:t>Det är förbjudet att sälja, köpa eller medverka till handel av människor. Människohandelsbrottet regleras i </a:t>
            </a:r>
            <a:r>
              <a:rPr lang="sv-SE" sz="1200" b="1" i="0" dirty="0">
                <a:effectLst/>
              </a:rPr>
              <a:t>4 kap. brottsbalken.</a:t>
            </a:r>
          </a:p>
          <a:p>
            <a:pPr marL="0" indent="0">
              <a:buNone/>
            </a:pPr>
            <a:r>
              <a:rPr lang="sv-SE" sz="1200" i="0" dirty="0">
                <a:effectLst/>
              </a:rPr>
              <a:t>Personer med störst risk att utsättas befinner sig ofta redan i en utsatt situation präglad av fattigdom, diskriminering och med få valmöjligheter. </a:t>
            </a:r>
            <a:r>
              <a:rPr lang="sv-SE" sz="1200" dirty="0"/>
              <a:t>Brottet är en del av den grova organiserade brottsligheten och genererar stora ekonomiska vinster. Risken för rättslig påföljd är påfallande liten.  Motorn i brottet är efterfrågan på billiga tjänster och varor.</a:t>
            </a:r>
          </a:p>
          <a:p>
            <a:endParaRPr lang="sv-SE" dirty="0"/>
          </a:p>
          <a:p>
            <a:r>
              <a:rPr lang="sv-SE" dirty="0"/>
              <a:t>Den som utsätts för människohandel kan tvingas tigga, stjäla, langa, bli </a:t>
            </a:r>
          </a:p>
          <a:p>
            <a:r>
              <a:rPr lang="sv-SE" dirty="0"/>
              <a:t>bortgift, sälja sexuella tjänster, utnyttjas i hushållsarbete, eller till att begå </a:t>
            </a:r>
          </a:p>
          <a:p>
            <a:r>
              <a:rPr lang="sv-SE" dirty="0"/>
              <a:t>andra brott. Många gånger handlar det om att den utsatta har svårt att säga </a:t>
            </a:r>
          </a:p>
          <a:p>
            <a:r>
              <a:rPr lang="sv-SE" dirty="0"/>
              <a:t>nej eller tvingas utföra olika handlingar genom tvång, vilseledande eller hot. </a:t>
            </a:r>
          </a:p>
          <a:p>
            <a:endParaRPr lang="sv-SE" dirty="0"/>
          </a:p>
          <a:p>
            <a:r>
              <a:rPr lang="sv-SE" dirty="0"/>
              <a:t>Det är inte ovanligt att bli exploaterat på flera olika sätt samtidigt.</a:t>
            </a:r>
          </a:p>
          <a:p>
            <a:endParaRPr lang="sv-SE" dirty="0"/>
          </a:p>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2</a:t>
            </a:fld>
            <a:endParaRPr lang="sv-SE"/>
          </a:p>
        </p:txBody>
      </p:sp>
    </p:spTree>
    <p:extLst>
      <p:ext uri="{BB962C8B-B14F-4D97-AF65-F5344CB8AC3E}">
        <p14:creationId xmlns:p14="http://schemas.microsoft.com/office/powerpoint/2010/main" val="159874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b="1" dirty="0"/>
              <a:t>Arbetsrätt</a:t>
            </a:r>
          </a:p>
          <a:p>
            <a:r>
              <a:rPr lang="sv-SE" b="0" i="0" dirty="0">
                <a:solidFill>
                  <a:srgbClr val="1B1B1B"/>
                </a:solidFill>
                <a:effectLst/>
                <a:latin typeface="Roboto" panose="02000000000000000000" pitchFamily="2" charset="0"/>
              </a:rPr>
              <a:t>Som arbetstagare har man rätt till ett anställningsavtal, schysta arbetsomständigheter, lön och arbetstider. Informationsverige.se finns tillgänglig på olika språk, där man själv kan läsa om sina olika rättigheter och skyldigheter på olika språk, ukrainska under framtagning, dvs att inte all information är tillgänglig på det språket än, men stora delar. Finns på bl.a. engelska och ryska.</a:t>
            </a:r>
          </a:p>
          <a:p>
            <a:r>
              <a:rPr lang="sv-SE" b="0" i="0" dirty="0">
                <a:solidFill>
                  <a:srgbClr val="1B1B1B"/>
                </a:solidFill>
                <a:effectLst/>
                <a:latin typeface="Roboto" panose="02000000000000000000" pitchFamily="2" charset="0"/>
              </a:rPr>
              <a:t>Här kan du läsa information om att arbeta i Sverige. Du kan till exempel hitta information om hur du kan hitta ett arbete, hur du startar eget företag och hur den svenska arbetsmarknaden fungerar.</a:t>
            </a:r>
          </a:p>
          <a:p>
            <a:endParaRPr lang="sv-SE" b="0" i="0" dirty="0">
              <a:solidFill>
                <a:srgbClr val="1B1B1B"/>
              </a:solidFill>
              <a:effectLst/>
              <a:latin typeface="Roboto" panose="02000000000000000000" pitchFamily="2" charset="0"/>
            </a:endParaRPr>
          </a:p>
          <a:p>
            <a:r>
              <a:rPr lang="sv-SE" b="1" i="0" dirty="0">
                <a:solidFill>
                  <a:srgbClr val="1B1B1B"/>
                </a:solidFill>
                <a:effectLst/>
                <a:latin typeface="Roboto" panose="02000000000000000000" pitchFamily="2" charset="0"/>
              </a:rPr>
              <a:t>Migrationsrätt</a:t>
            </a:r>
          </a:p>
          <a:p>
            <a:pPr algn="l"/>
            <a:r>
              <a:rPr lang="sv-SE" b="0" i="0" dirty="0">
                <a:solidFill>
                  <a:srgbClr val="1B1B1B"/>
                </a:solidFill>
                <a:effectLst/>
                <a:latin typeface="Roboto" panose="02000000000000000000" pitchFamily="2" charset="0"/>
              </a:rPr>
              <a:t>På informationssverige.se finns information om dina rättigheter, sammanställd tillsammans med Migrationsverket. Här finns samlad information för dig som har flytt från kriget i Ukraina. Fler delar av webbplatsen kommer översättas till ukrainska inom kort.</a:t>
            </a:r>
          </a:p>
          <a:p>
            <a:pPr algn="l"/>
            <a:r>
              <a:rPr lang="sv-SE" b="0" i="0" dirty="0">
                <a:solidFill>
                  <a:srgbClr val="1B1B1B"/>
                </a:solidFill>
                <a:effectLst/>
                <a:latin typeface="Roboto" panose="02000000000000000000" pitchFamily="2" charset="0"/>
              </a:rPr>
              <a:t>Du som kommer till Sverige från Ukraina kan stanna upp till 90 dagar utan visum om du har ett biometriskt pass. För att du ska kunna arbeta och ditt barn ska kunna gå i skolan behöver du söka uppehållstillstånd hos Migrationsverket.</a:t>
            </a:r>
          </a:p>
          <a:p>
            <a:pPr algn="l"/>
            <a:endParaRPr lang="sv-SE" b="0" i="0" dirty="0">
              <a:solidFill>
                <a:srgbClr val="1B1B1B"/>
              </a:solidFill>
              <a:effectLst/>
              <a:latin typeface="Roboto" panose="02000000000000000000" pitchFamily="2" charset="0"/>
            </a:endParaRPr>
          </a:p>
          <a:p>
            <a:pPr algn="l"/>
            <a:r>
              <a:rPr lang="sv-SE" b="1" i="0" dirty="0">
                <a:solidFill>
                  <a:srgbClr val="1B1B1B"/>
                </a:solidFill>
                <a:effectLst/>
                <a:latin typeface="Roboto" panose="02000000000000000000" pitchFamily="2" charset="0"/>
              </a:rPr>
              <a:t>Brottsoffer</a:t>
            </a:r>
          </a:p>
          <a:p>
            <a:pPr algn="l"/>
            <a:r>
              <a:rPr lang="sv-SE" b="0" i="0" dirty="0">
                <a:solidFill>
                  <a:srgbClr val="1B1B1B"/>
                </a:solidFill>
                <a:effectLst/>
                <a:latin typeface="Roboto" panose="02000000000000000000" pitchFamily="2" charset="0"/>
              </a:rPr>
              <a:t>Är du utsatts att bli utnyttjad för sexuella ändamål eller på arbetsmarknaden, är detta aldrig ett skäl för att ditt uppehållstillstånd kan återkallas. För mer information om när ditt UT skulle kunna återkallas, exempelvis om du har lämnat oriktiga uppgifter till Migrationsverket, se https://www.migrationsverket.se/Privatpersoner/Skydd-enligt-massflyktsdirektivet/Efter-beslut-om-uppehallstillstand-enligt-massflyktsdirektivet.html. </a:t>
            </a:r>
            <a:r>
              <a:rPr lang="sv-SE" sz="1200" dirty="0"/>
              <a:t>Du kan </a:t>
            </a:r>
            <a:r>
              <a:rPr lang="sv-SE" sz="1200" dirty="0">
                <a:solidFill>
                  <a:srgbClr val="FF0000"/>
                </a:solidFill>
              </a:rPr>
              <a:t>alltid</a:t>
            </a:r>
            <a:r>
              <a:rPr lang="sv-SE" sz="1200" dirty="0"/>
              <a:t> vända dig till polis, socialtjänst och regionkoordinatorer för anmälan, stöd och hjälp och att det INTE kommer att riskera inskränkning av rätt till uppehälle, skydd, stöd, ekonomi etc. </a:t>
            </a:r>
            <a:endParaRPr lang="sv-SE" b="0" i="0" dirty="0">
              <a:solidFill>
                <a:srgbClr val="1B1B1B"/>
              </a:solidFill>
              <a:effectLst/>
              <a:latin typeface="Roboto" panose="02000000000000000000" pitchFamily="2" charset="0"/>
            </a:endParaRPr>
          </a:p>
          <a:p>
            <a:pPr algn="l"/>
            <a:endParaRPr lang="sv-SE" b="0" i="0" dirty="0">
              <a:solidFill>
                <a:srgbClr val="1B1B1B"/>
              </a:solidFill>
              <a:effectLst/>
              <a:latin typeface="Roboto" panose="02000000000000000000" pitchFamily="2" charset="0"/>
            </a:endParaRPr>
          </a:p>
          <a:p>
            <a:pPr algn="l"/>
            <a:r>
              <a:rPr lang="sv-SE" b="1" i="0" dirty="0">
                <a:solidFill>
                  <a:srgbClr val="1B1B1B"/>
                </a:solidFill>
                <a:effectLst/>
                <a:latin typeface="Roboto" panose="02000000000000000000" pitchFamily="2" charset="0"/>
              </a:rPr>
              <a:t>Brottsofferjouren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FFFFFF"/>
                </a:solidFill>
                <a:effectLst/>
                <a:latin typeface="Verdana" panose="020B0604030504040204" pitchFamily="34" charset="0"/>
              </a:rPr>
              <a:t>ger kostnadsfritt stöd till dig som är brottsutsatt, vittne eller anhörig.</a:t>
            </a:r>
            <a:r>
              <a:rPr lang="sv-SE" dirty="0"/>
              <a:t> Stöd på olika språk, bl.a. engelska och ryska. För närvarande ingen ukrainska. Gratis och anonym.</a:t>
            </a:r>
          </a:p>
          <a:p>
            <a:pPr algn="l"/>
            <a:endParaRPr lang="sv-SE" b="0" i="0" dirty="0">
              <a:solidFill>
                <a:srgbClr val="1B1B1B"/>
              </a:solidFill>
              <a:effectLst/>
              <a:latin typeface="Roboto" panose="02000000000000000000" pitchFamily="2" charset="0"/>
            </a:endParaRPr>
          </a:p>
          <a:p>
            <a:r>
              <a:rPr lang="sv-SE" dirty="0"/>
              <a:t> </a:t>
            </a:r>
          </a:p>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3</a:t>
            </a:fld>
            <a:endParaRPr lang="sv-SE"/>
          </a:p>
        </p:txBody>
      </p:sp>
    </p:spTree>
    <p:extLst>
      <p:ext uri="{BB962C8B-B14F-4D97-AF65-F5344CB8AC3E}">
        <p14:creationId xmlns:p14="http://schemas.microsoft.com/office/powerpoint/2010/main" val="3533473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dirty="0"/>
              <a:t>Att den utsatta har svårt att säga nej kan bero på många olika saker. Det kan </a:t>
            </a:r>
          </a:p>
          <a:p>
            <a:r>
              <a:rPr lang="sv-SE" dirty="0"/>
              <a:t>till exempel vara för att personen</a:t>
            </a:r>
          </a:p>
          <a:p>
            <a:endParaRPr lang="sv-SE" dirty="0"/>
          </a:p>
          <a:p>
            <a:pPr marL="171450" indent="-171450">
              <a:buFont typeface="Arial" panose="020B0604020202020204" pitchFamily="34" charset="0"/>
              <a:buChar char="•"/>
            </a:pPr>
            <a:r>
              <a:rPr lang="sv-SE" dirty="0"/>
              <a:t>har problem med språket</a:t>
            </a:r>
          </a:p>
          <a:p>
            <a:pPr marL="171450" indent="-171450">
              <a:buFont typeface="Arial" panose="020B0604020202020204" pitchFamily="34" charset="0"/>
              <a:buChar char="•"/>
            </a:pPr>
            <a:r>
              <a:rPr lang="sv-SE" dirty="0"/>
              <a:t>saknar kunskaper om samhället och sina rättigheter</a:t>
            </a:r>
          </a:p>
          <a:p>
            <a:pPr marL="171450" indent="-171450">
              <a:buFont typeface="Arial" panose="020B0604020202020204" pitchFamily="34" charset="0"/>
              <a:buChar char="•"/>
            </a:pPr>
            <a:r>
              <a:rPr lang="sv-SE" dirty="0"/>
              <a:t>har svårt att lita på myndigheter</a:t>
            </a:r>
          </a:p>
          <a:p>
            <a:pPr marL="171450" indent="-171450">
              <a:buFont typeface="Arial" panose="020B0604020202020204" pitchFamily="34" charset="0"/>
              <a:buChar char="•"/>
            </a:pPr>
            <a:r>
              <a:rPr lang="sv-SE" dirty="0"/>
              <a:t>kommer från en fattig- eller kriminellbakgrund.</a:t>
            </a:r>
          </a:p>
          <a:p>
            <a:endParaRPr lang="sv-SE" dirty="0"/>
          </a:p>
          <a:p>
            <a:r>
              <a:rPr lang="sv-SE" dirty="0"/>
              <a:t>Barn utsatta för människohandel är till största delen utsatta för sexuellt utnyttjande.</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Samtidigt är det viktigt att poängtera att alla människor, </a:t>
            </a:r>
            <a:r>
              <a:rPr lang="sv-SE" dirty="0" err="1"/>
              <a:t>oavsettt</a:t>
            </a:r>
            <a:r>
              <a:rPr lang="sv-SE" dirty="0"/>
              <a:t> ålder, kvinnor, män, transpersoner eller barn kan utsättas för människohandel av något slag. Man kan vara svensk medborgare, EU-migrant eller tredjelandsmedborgare. Det är en </a:t>
            </a:r>
            <a:r>
              <a:rPr lang="sv-SE" u="none" dirty="0">
                <a:solidFill>
                  <a:srgbClr val="C00000"/>
                </a:solidFill>
                <a:ea typeface="+mn-lt"/>
                <a:cs typeface="+mn-lt"/>
              </a:rPr>
              <a:t>heterogen målgrupp med hög komplexitet!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u="none" dirty="0">
              <a:solidFill>
                <a:srgbClr val="C00000"/>
              </a:solidFill>
              <a:ea typeface="+mn-lt"/>
              <a:cs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1" u="none" dirty="0">
                <a:solidFill>
                  <a:srgbClr val="C00000"/>
                </a:solidFill>
                <a:ea typeface="+mn-lt"/>
                <a:cs typeface="+mn-lt"/>
              </a:rPr>
              <a:t>Människor på flykt</a:t>
            </a:r>
          </a:p>
          <a:p>
            <a:pPr marL="229870" indent="-229870">
              <a:buFont typeface="Arial" panose="020B0604020202020204" pitchFamily="34" charset="0"/>
              <a:buChar char="•"/>
            </a:pPr>
            <a:r>
              <a:rPr lang="sv-SE" sz="1200" dirty="0">
                <a:ea typeface="+mn-lt"/>
                <a:cs typeface="+mn-lt"/>
              </a:rPr>
              <a:t>Avsaknad av tillräckliga inkomster och/eller andra sociala förmåner man går miste om kan ge en utökad utsatthet för arbetskraftsexploatering och sexuell exploatering.  </a:t>
            </a:r>
            <a:endParaRPr lang="sv-SE" sz="1200" dirty="0">
              <a:cs typeface="Arial"/>
            </a:endParaRPr>
          </a:p>
          <a:p>
            <a:pPr marL="229870" indent="-229870">
              <a:buFont typeface="Arial" panose="020B0604020202020204" pitchFamily="34" charset="0"/>
              <a:buChar char="•"/>
            </a:pPr>
            <a:r>
              <a:rPr lang="sv-SE" sz="1200" dirty="0">
                <a:ea typeface="+mn-lt"/>
                <a:cs typeface="+mn-lt"/>
              </a:rPr>
              <a:t>Behov av sysselsättning och inkomst men saknar oftast etablering på marknaden. Oseriösa företag/människohandlare/hallickar rekryterar bland såbara grupper. Spridningseffekt inom gruppen stor.</a:t>
            </a:r>
            <a:endParaRPr lang="sv-SE" sz="1200" dirty="0">
              <a:cs typeface="Arial"/>
            </a:endParaRPr>
          </a:p>
          <a:p>
            <a:pPr marL="229870" indent="-229870">
              <a:buFont typeface="Arial" panose="020B0604020202020204" pitchFamily="34" charset="0"/>
              <a:buChar char="•"/>
            </a:pPr>
            <a:r>
              <a:rPr lang="sv-SE" sz="1200" dirty="0">
                <a:ea typeface="+mn-lt"/>
                <a:cs typeface="+mn-lt"/>
              </a:rPr>
              <a:t>Låg tilltro till myndigheter och rättsstat.</a:t>
            </a:r>
            <a:endParaRPr lang="sv-SE" sz="1200" dirty="0">
              <a:cs typeface="Arial"/>
            </a:endParaRPr>
          </a:p>
          <a:p>
            <a:pPr marL="229870" indent="-229870">
              <a:buFont typeface="Arial" panose="020B0604020202020204" pitchFamily="34" charset="0"/>
              <a:buChar char="•"/>
            </a:pPr>
            <a:r>
              <a:rPr lang="sv-SE" sz="1200" dirty="0">
                <a:ea typeface="+mn-lt"/>
                <a:cs typeface="+mn-lt"/>
              </a:rPr>
              <a:t>Låg omvärldskunskap- blir ofta felinformerade som ett led i exploateringen. Leder i sin tur till upprätthållandet av exploateringen. </a:t>
            </a: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u="none" dirty="0">
              <a:solidFill>
                <a:srgbClr val="C00000"/>
              </a:solidFill>
            </a:endParaRPr>
          </a:p>
          <a:p>
            <a:endParaRPr lang="sv-SE" dirty="0"/>
          </a:p>
          <a:p>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4</a:t>
            </a:fld>
            <a:endParaRPr lang="sv-SE"/>
          </a:p>
        </p:txBody>
      </p:sp>
    </p:spTree>
    <p:extLst>
      <p:ext uri="{BB962C8B-B14F-4D97-AF65-F5344CB8AC3E}">
        <p14:creationId xmlns:p14="http://schemas.microsoft.com/office/powerpoint/2010/main" val="3054674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272829"/>
                </a:solidFill>
                <a:effectLst/>
                <a:latin typeface="Gotham Narrow Book, sans-serif"/>
              </a:rPr>
              <a:t>Personer som anländer till Sverige och behöver någonstans att bo kan riskera att bli lurade av personer som vill utnyttja dem. Det kan handla om att de erbjuds boende av någon som sedan tvingar dem till prostitution och människohandel, eller utsätter dem för andra former av våld.</a:t>
            </a:r>
            <a:br>
              <a:rPr lang="sv-SE" dirty="0"/>
            </a:br>
            <a:br>
              <a:rPr lang="sv-SE" dirty="0"/>
            </a:br>
            <a:r>
              <a:rPr lang="sv-SE" b="0" i="0" dirty="0">
                <a:solidFill>
                  <a:srgbClr val="272829"/>
                </a:solidFill>
                <a:effectLst/>
                <a:latin typeface="Gotham Narrow Book, sans-serif"/>
              </a:rPr>
              <a:t>De som vill exploatera andra kan utöva påtryckningar på olika sätt. Det kan exempelvis handla om att ge felaktig information om vilka rättigheter som gäller i Sverige, att omhänderta id-handlingar eller skuldsätta den som flytt genom höga kostnader för resa och boende. Det kan även ske genom att erbjuda arbete under orimliga villkor som långa arbetsdagar, låg eller utebliven lön.</a:t>
            </a:r>
            <a:endParaRPr lang="sv-SE" dirty="0"/>
          </a:p>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5</a:t>
            </a:fld>
            <a:endParaRPr lang="sv-SE" dirty="0"/>
          </a:p>
        </p:txBody>
      </p:sp>
    </p:spTree>
    <p:extLst>
      <p:ext uri="{BB962C8B-B14F-4D97-AF65-F5344CB8AC3E}">
        <p14:creationId xmlns:p14="http://schemas.microsoft.com/office/powerpoint/2010/main" val="3496792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7</a:t>
            </a:fld>
            <a:endParaRPr lang="sv-SE" dirty="0"/>
          </a:p>
        </p:txBody>
      </p:sp>
    </p:spTree>
    <p:extLst>
      <p:ext uri="{BB962C8B-B14F-4D97-AF65-F5344CB8AC3E}">
        <p14:creationId xmlns:p14="http://schemas.microsoft.com/office/powerpoint/2010/main" val="659572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8</a:t>
            </a:fld>
            <a:endParaRPr lang="sv-SE"/>
          </a:p>
        </p:txBody>
      </p:sp>
    </p:spTree>
    <p:extLst>
      <p:ext uri="{BB962C8B-B14F-4D97-AF65-F5344CB8AC3E}">
        <p14:creationId xmlns:p14="http://schemas.microsoft.com/office/powerpoint/2010/main" val="56240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marL="229870" indent="-229870" rtl="0"/>
            <a:endParaRPr lang="sv-SE" sz="1200" dirty="0">
              <a:cs typeface="Arial" panose="020B0604020202020204"/>
            </a:endParaRPr>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9</a:t>
            </a:fld>
            <a:endParaRPr lang="sv-SE"/>
          </a:p>
        </p:txBody>
      </p:sp>
    </p:spTree>
    <p:extLst>
      <p:ext uri="{BB962C8B-B14F-4D97-AF65-F5344CB8AC3E}">
        <p14:creationId xmlns:p14="http://schemas.microsoft.com/office/powerpoint/2010/main" val="253546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algn="l" rtl="0"/>
            <a:r>
              <a:rPr lang="sv-SE" b="0" dirty="0">
                <a:solidFill>
                  <a:srgbClr val="333333"/>
                </a:solidFill>
                <a:effectLst/>
                <a:latin typeface="Open Sans" panose="020B0606030504020204" pitchFamily="34" charset="0"/>
              </a:rPr>
              <a:t>Det finns många olika aktörer som du kan vända dig till, vi har spaltat upp några enkla kontaktvägen på denna bilden. På jämställdhetsmyndigheten finns en fullständig översikt på aktörer som man kan vända sig till. https://jamstalldhetsmyndigheten.se/mans-vald-mot-kvinnor/prostitution-och-manniskohandel/stod-till-yrkesverksamma/till-dig-som-moter-personer-pa-flykt-fran-ukraina/</a:t>
            </a: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Kvinnofridslinjen</a:t>
            </a:r>
          </a:p>
          <a:p>
            <a:pPr algn="l" rtl="0"/>
            <a:r>
              <a:rPr lang="sv-SE" b="0" i="0" dirty="0">
                <a:solidFill>
                  <a:srgbClr val="000000"/>
                </a:solidFill>
                <a:effectLst/>
                <a:latin typeface="Open Sans" panose="020B0606030504020204" pitchFamily="34" charset="0"/>
              </a:rPr>
              <a:t>Kvinnofridslinjen ger stöd till dig som utsatts för fysiskt, psykiskt eller sexuellt våld. Samtalet är gratis och du är anonym när du ringer. Ring 020-50 50 50.</a:t>
            </a:r>
            <a:endParaRPr lang="sv-SE" b="1" dirty="0">
              <a:solidFill>
                <a:srgbClr val="333333"/>
              </a:solidFill>
              <a:effectLst/>
              <a:latin typeface="Open Sans" panose="020B0606030504020204" pitchFamily="34" charset="0"/>
            </a:endParaRP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Mikamottagningens verksamhet</a:t>
            </a:r>
          </a:p>
          <a:p>
            <a:pPr algn="l" rtl="0"/>
            <a:r>
              <a:rPr lang="sv-SE" b="0" i="0" dirty="0">
                <a:solidFill>
                  <a:srgbClr val="333333"/>
                </a:solidFill>
                <a:effectLst/>
                <a:latin typeface="Open Sans" panose="020B0606030504020204" pitchFamily="34" charset="0"/>
              </a:rPr>
              <a:t>Mikamottagningen vänder sig till personer med erfarenhet av sex mot ersättning, att skada sig med sex och/eller varit utsatta för människohandel för sexuella ändamål. Även du som har erfarenhet från till exempel stripp- eller porrbranschen är välkommen att vända dig till oss.</a:t>
            </a:r>
          </a:p>
          <a:p>
            <a:pPr algn="l" rtl="0"/>
            <a:r>
              <a:rPr lang="sv-SE" b="0" i="0" dirty="0">
                <a:solidFill>
                  <a:srgbClr val="333333"/>
                </a:solidFill>
                <a:effectLst/>
                <a:latin typeface="Open Sans" panose="020B0606030504020204" pitchFamily="34" charset="0"/>
              </a:rPr>
              <a:t>Vi erbjuder samtal, stöd och praktisk hjälp. Till oss är du välkommen oavsett ålder, kön och sexuell identitet. Även du som är anhörig, partner eller vän och känner oro för någon kan vända dig till oss.</a:t>
            </a:r>
          </a:p>
          <a:p>
            <a:pPr algn="l" rtl="0"/>
            <a:endParaRPr lang="sv-SE" b="0" i="0" dirty="0">
              <a:solidFill>
                <a:srgbClr val="333333"/>
              </a:solidFill>
              <a:effectLst/>
              <a:latin typeface="Open Sans" panose="020B0606030504020204" pitchFamily="34" charset="0"/>
            </a:endParaRPr>
          </a:p>
          <a:p>
            <a:pPr algn="l" rtl="0"/>
            <a:r>
              <a:rPr lang="sv-SE" b="1" i="0" dirty="0">
                <a:solidFill>
                  <a:srgbClr val="333333"/>
                </a:solidFill>
                <a:effectLst/>
                <a:latin typeface="Open Sans" panose="020B0606030504020204" pitchFamily="34" charset="0"/>
              </a:rPr>
              <a:t>Kvinnojourer, ex. i Halmstad/Hylte/Laholm</a:t>
            </a:r>
          </a:p>
          <a:p>
            <a:pPr algn="l"/>
            <a:r>
              <a:rPr lang="sv-SE" b="0" i="0" dirty="0">
                <a:solidFill>
                  <a:srgbClr val="3C0C3F"/>
                </a:solidFill>
                <a:effectLst/>
                <a:latin typeface="prata"/>
              </a:rPr>
              <a:t>Vill du ha stöd?</a:t>
            </a:r>
          </a:p>
          <a:p>
            <a:pPr algn="l"/>
            <a:r>
              <a:rPr lang="sv-SE" b="0" i="0" dirty="0">
                <a:solidFill>
                  <a:srgbClr val="3C0C3F"/>
                </a:solidFill>
                <a:effectLst/>
                <a:latin typeface="kumbh-regular"/>
              </a:rPr>
              <a:t>Du får gärna vända dig till oss om du behöver någon att prata med. Du kan vara anonym och vi har tystnadsplikt. Vi lyssnar men kan även ge information kring våldsutsatthet och hjälpa dig i kontakt med myndigheter. Du kan ha kontakt med oss via telefon, mail eller så kan du boka ett besök. Om du inte talar svenska eller engelska så kan vi boka tolk. Vi har kontor i centrala Halmstad.</a:t>
            </a:r>
          </a:p>
          <a:p>
            <a:pPr algn="l"/>
            <a:endParaRPr lang="sv-SE" b="0" i="0" dirty="0">
              <a:solidFill>
                <a:srgbClr val="3C0C3F"/>
              </a:solidFill>
              <a:effectLst/>
              <a:latin typeface="kumbh-regular"/>
            </a:endParaRPr>
          </a:p>
          <a:p>
            <a:pPr algn="l"/>
            <a:r>
              <a:rPr lang="sv-SE" b="1" i="0" dirty="0">
                <a:solidFill>
                  <a:srgbClr val="3C0C3F"/>
                </a:solidFill>
                <a:effectLst/>
                <a:latin typeface="kumbh-regular"/>
              </a:rPr>
              <a:t>Fackförbund</a:t>
            </a:r>
            <a:endParaRPr lang="sv-SE" b="0" i="0" dirty="0">
              <a:solidFill>
                <a:srgbClr val="3C0C3F"/>
              </a:solidFill>
              <a:effectLst/>
              <a:latin typeface="kumbh-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3C0C3F"/>
                </a:solidFill>
                <a:effectLst/>
                <a:latin typeface="kumbh-regular"/>
              </a:rPr>
              <a:t>Det finns fackförbund i Sverige som kan hjälpa till vid arbetskonflikt eller oschysta arbetsomständigheter eller –villkor, även för papperslösa människor, dvs utan rätt att arbeta. Syndikalisternas är ett sådant, men så finns även ”</a:t>
            </a:r>
            <a:r>
              <a:rPr lang="sv-SE" dirty="0"/>
              <a:t>Fackligt center för papperslösa: </a:t>
            </a:r>
            <a:r>
              <a:rPr lang="sv-SE" dirty="0">
                <a:hlinkClick r:id="rId3"/>
              </a:rPr>
              <a:t>www.fcfp.se</a:t>
            </a:r>
            <a:r>
              <a:rPr lang="sv-SE" dirty="0"/>
              <a:t> som erbjuder hjälp med arbetsrättsliga frågor. </a:t>
            </a:r>
          </a:p>
          <a:p>
            <a:pPr algn="l"/>
            <a:endParaRPr lang="sv-SE" b="1" i="0" dirty="0">
              <a:solidFill>
                <a:srgbClr val="3C0C3F"/>
              </a:solidFill>
              <a:effectLst/>
              <a:highlight>
                <a:srgbClr val="FFFF00"/>
              </a:highlight>
              <a:latin typeface="kumbh-regular"/>
            </a:endParaRPr>
          </a:p>
          <a:p>
            <a:pPr algn="l" rtl="0"/>
            <a:endParaRPr lang="sv-SE" b="1" i="0" dirty="0">
              <a:solidFill>
                <a:srgbClr val="333333"/>
              </a:solidFill>
              <a:effectLst/>
              <a:latin typeface="Open Sans" panose="020B0606030504020204" pitchFamily="34" charset="0"/>
            </a:endParaRPr>
          </a:p>
          <a:p>
            <a:pPr algn="l" rtl="0"/>
            <a:endParaRPr lang="sv-SE" b="1" i="0" dirty="0">
              <a:solidFill>
                <a:srgbClr val="333333"/>
              </a:solidFill>
              <a:effectLst/>
              <a:latin typeface="Open Sans" panose="020B0606030504020204" pitchFamily="34" charset="0"/>
            </a:endParaRPr>
          </a:p>
          <a:p>
            <a:endParaRPr lang="sv-SE" dirty="0"/>
          </a:p>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11</a:t>
            </a:fld>
            <a:endParaRPr lang="sv-SE"/>
          </a:p>
        </p:txBody>
      </p:sp>
    </p:spTree>
    <p:extLst>
      <p:ext uri="{BB962C8B-B14F-4D97-AF65-F5344CB8AC3E}">
        <p14:creationId xmlns:p14="http://schemas.microsoft.com/office/powerpoint/2010/main" val="3547960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rtlCol="0" anchor="b"/>
          <a:lstStyle>
            <a:lvl1pPr algn="ctr">
              <a:defRPr sz="6000"/>
            </a:lvl1pPr>
          </a:lstStyle>
          <a:p>
            <a:pPr rtl="0"/>
            <a:r>
              <a:rPr lang="uk-ua"/>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uk-ua"/>
              <a:t>Klicka här för att ändra mall för underrubrikformat</a:t>
            </a:r>
            <a:endParaRPr lang="en-US" dirty="0"/>
          </a:p>
        </p:txBody>
      </p:sp>
      <p:sp>
        <p:nvSpPr>
          <p:cNvPr id="4" name="Date Placeholder 3"/>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2872798292"/>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uk-ua"/>
              <a:t>Klicka här för att ändra mall för rubrikformat</a:t>
            </a:r>
            <a:endParaRPr lang="en-US" dirty="0"/>
          </a:p>
        </p:txBody>
      </p:sp>
      <p:sp>
        <p:nvSpPr>
          <p:cNvPr id="3" name="Vertical Text Placeholder 2"/>
          <p:cNvSpPr>
            <a:spLocks noGrp="1"/>
          </p:cNvSpPr>
          <p:nvPr>
            <p:ph type="body" orient="vert" idx="1"/>
          </p:nvPr>
        </p:nvSpPr>
        <p:spPr/>
        <p:txBody>
          <a:bodyPr vert="eaVert"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endParaRPr lang="en-US" dirty="0"/>
          </a:p>
        </p:txBody>
      </p:sp>
      <p:sp>
        <p:nvSpPr>
          <p:cNvPr id="4" name="Date Placeholder 3"/>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4017410941"/>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rtlCol="0"/>
          <a:lstStyle/>
          <a:p>
            <a:pPr rtl="0"/>
            <a:r>
              <a:rPr lang="uk-ua"/>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endParaRPr lang="en-US" dirty="0"/>
          </a:p>
        </p:txBody>
      </p:sp>
      <p:sp>
        <p:nvSpPr>
          <p:cNvPr id="4" name="Date Placeholder 3"/>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1936572788"/>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Innehållssida Rubrik och text Sandfärga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9109075" cy="3378038"/>
          </a:xfrm>
          <a:prstGeom prst="rect">
            <a:avLst/>
          </a:prstGeom>
          <a:solidFill>
            <a:schemeClr val="bg2"/>
          </a:solidFill>
        </p:spPr>
        <p:txBody>
          <a:bodyPr rtlCol="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rtl="0"/>
            <a:r>
              <a:rPr lang="uk-ua"/>
              <a:t>Redigera format för bakgrundstext</a:t>
            </a:r>
          </a:p>
          <a:p>
            <a:pPr lvl="1" rtl="0"/>
            <a:r>
              <a:rPr lang="uk-ua"/>
              <a:t>Nivå två</a:t>
            </a:r>
          </a:p>
          <a:p>
            <a:pPr lvl="2" rtl="0"/>
            <a:r>
              <a:rPr lang="uk-ua"/>
              <a:t>Nivå tre</a:t>
            </a:r>
          </a:p>
          <a:p>
            <a:pPr lvl="3" rtl="0"/>
            <a:r>
              <a:rPr lang="uk-ua"/>
              <a:t>Nivå fyra</a:t>
            </a:r>
          </a:p>
          <a:p>
            <a:pPr lvl="4" rtl="0"/>
            <a:r>
              <a:rPr lang="uk-ua"/>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rtlCol="0"/>
          <a:lstStyle>
            <a:lvl1pPr marL="0" indent="0">
              <a:buNone/>
              <a:defRPr sz="4800" b="1">
                <a:solidFill>
                  <a:schemeClr val="accent1"/>
                </a:solidFill>
              </a:defRPr>
            </a:lvl1pPr>
          </a:lstStyle>
          <a:p>
            <a:pPr lvl="0" rtl="0"/>
            <a:r>
              <a:rPr lang="uk-ua"/>
              <a:t>Rubrik</a:t>
            </a:r>
          </a:p>
        </p:txBody>
      </p:sp>
    </p:spTree>
    <p:extLst>
      <p:ext uri="{BB962C8B-B14F-4D97-AF65-F5344CB8AC3E}">
        <p14:creationId xmlns:p14="http://schemas.microsoft.com/office/powerpoint/2010/main" val="1704565536"/>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om Startbild">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FE0E1F1-5217-C344-B4BC-DF1879A5BBFA}"/>
              </a:ext>
            </a:extLst>
          </p:cNvPr>
          <p:cNvPicPr>
            <a:picLocks noChangeAspect="1"/>
          </p:cNvPicPr>
          <p:nvPr userDrawn="1"/>
        </p:nvPicPr>
        <p:blipFill>
          <a:blip r:embed="rId2"/>
          <a:stretch>
            <a:fillRect/>
          </a:stretch>
        </p:blipFill>
        <p:spPr>
          <a:xfrm>
            <a:off x="0" y="5338097"/>
            <a:ext cx="12192000" cy="1519903"/>
          </a:xfrm>
          <a:prstGeom prst="rect">
            <a:avLst/>
          </a:prstGeom>
        </p:spPr>
      </p:pic>
    </p:spTree>
    <p:extLst>
      <p:ext uri="{BB962C8B-B14F-4D97-AF65-F5344CB8AC3E}">
        <p14:creationId xmlns:p14="http://schemas.microsoft.com/office/powerpoint/2010/main" val="3537385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örstasida tre bilder">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FE0E1F1-5217-C344-B4BC-DF1879A5BBFA}"/>
              </a:ext>
            </a:extLst>
          </p:cNvPr>
          <p:cNvPicPr>
            <a:picLocks noChangeAspect="1"/>
          </p:cNvPicPr>
          <p:nvPr userDrawn="1"/>
        </p:nvPicPr>
        <p:blipFill>
          <a:blip r:embed="rId2"/>
          <a:stretch>
            <a:fillRect/>
          </a:stretch>
        </p:blipFill>
        <p:spPr>
          <a:xfrm>
            <a:off x="0" y="5338097"/>
            <a:ext cx="12192000" cy="1519903"/>
          </a:xfrm>
          <a:prstGeom prst="rect">
            <a:avLst/>
          </a:prstGeom>
        </p:spPr>
      </p:pic>
      <p:sp>
        <p:nvSpPr>
          <p:cNvPr id="6" name="Platshållare för bild 5">
            <a:extLst>
              <a:ext uri="{FF2B5EF4-FFF2-40B4-BE49-F238E27FC236}">
                <a16:creationId xmlns:a16="http://schemas.microsoft.com/office/drawing/2014/main" id="{B26F88FA-838D-48D0-AA5C-E483A5F7CEC7}"/>
              </a:ext>
            </a:extLst>
          </p:cNvPr>
          <p:cNvSpPr>
            <a:spLocks noGrp="1"/>
          </p:cNvSpPr>
          <p:nvPr>
            <p:ph type="pic" sz="quarter" idx="10"/>
          </p:nvPr>
        </p:nvSpPr>
        <p:spPr>
          <a:xfrm>
            <a:off x="442913" y="1732662"/>
            <a:ext cx="3602037" cy="3479800"/>
          </a:xfrm>
          <a:prstGeom prst="rect">
            <a:avLst/>
          </a:prstGeom>
        </p:spPr>
        <p:txBody>
          <a:bodyPr rtlCol="0"/>
          <a:lstStyle>
            <a:lvl1pPr marL="0" indent="0">
              <a:buNone/>
              <a:defRPr/>
            </a:lvl1pPr>
          </a:lstStyle>
          <a:p>
            <a:pPr rtl="0"/>
            <a:endParaRPr lang="sv-SE" dirty="0"/>
          </a:p>
        </p:txBody>
      </p:sp>
      <p:sp>
        <p:nvSpPr>
          <p:cNvPr id="9" name="Platshållare för bild 5">
            <a:extLst>
              <a:ext uri="{FF2B5EF4-FFF2-40B4-BE49-F238E27FC236}">
                <a16:creationId xmlns:a16="http://schemas.microsoft.com/office/drawing/2014/main" id="{A3072879-C53C-4E94-833D-A12D12B2A382}"/>
              </a:ext>
            </a:extLst>
          </p:cNvPr>
          <p:cNvSpPr>
            <a:spLocks noGrp="1"/>
          </p:cNvSpPr>
          <p:nvPr>
            <p:ph type="pic" sz="quarter" idx="11"/>
          </p:nvPr>
        </p:nvSpPr>
        <p:spPr>
          <a:xfrm>
            <a:off x="4293847" y="1732752"/>
            <a:ext cx="3602037" cy="3479800"/>
          </a:xfrm>
          <a:prstGeom prst="rect">
            <a:avLst/>
          </a:prstGeom>
        </p:spPr>
        <p:txBody>
          <a:bodyPr rtlCol="0"/>
          <a:lstStyle>
            <a:lvl1pPr marL="0" indent="0">
              <a:buNone/>
              <a:defRPr/>
            </a:lvl1pPr>
          </a:lstStyle>
          <a:p>
            <a:pPr rtl="0"/>
            <a:endParaRPr lang="sv-SE" dirty="0"/>
          </a:p>
        </p:txBody>
      </p:sp>
      <p:sp>
        <p:nvSpPr>
          <p:cNvPr id="10" name="Platshållare för bild 5">
            <a:extLst>
              <a:ext uri="{FF2B5EF4-FFF2-40B4-BE49-F238E27FC236}">
                <a16:creationId xmlns:a16="http://schemas.microsoft.com/office/drawing/2014/main" id="{055874CB-CA07-4F4A-970A-18D0C5996BBB}"/>
              </a:ext>
            </a:extLst>
          </p:cNvPr>
          <p:cNvSpPr>
            <a:spLocks noGrp="1"/>
          </p:cNvSpPr>
          <p:nvPr>
            <p:ph type="pic" sz="quarter" idx="12"/>
          </p:nvPr>
        </p:nvSpPr>
        <p:spPr>
          <a:xfrm>
            <a:off x="8147585" y="1732662"/>
            <a:ext cx="3602037" cy="3479800"/>
          </a:xfrm>
          <a:prstGeom prst="rect">
            <a:avLst/>
          </a:prstGeom>
        </p:spPr>
        <p:txBody>
          <a:bodyPr rtlCol="0"/>
          <a:lstStyle>
            <a:lvl1pPr marL="0" indent="0">
              <a:buNone/>
              <a:defRPr/>
            </a:lvl1pPr>
          </a:lstStyle>
          <a:p>
            <a:pPr rtl="0"/>
            <a:endParaRPr lang="sv-SE" dirty="0"/>
          </a:p>
        </p:txBody>
      </p:sp>
    </p:spTree>
    <p:extLst>
      <p:ext uri="{BB962C8B-B14F-4D97-AF65-F5344CB8AC3E}">
        <p14:creationId xmlns:p14="http://schemas.microsoft.com/office/powerpoint/2010/main" val="2581750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Förstasida bild och rubrik">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FE0E1F1-5217-C344-B4BC-DF1879A5BBFA}"/>
              </a:ext>
            </a:extLst>
          </p:cNvPr>
          <p:cNvPicPr>
            <a:picLocks noChangeAspect="1"/>
          </p:cNvPicPr>
          <p:nvPr userDrawn="1"/>
        </p:nvPicPr>
        <p:blipFill>
          <a:blip r:embed="rId2"/>
          <a:stretch>
            <a:fillRect/>
          </a:stretch>
        </p:blipFill>
        <p:spPr>
          <a:xfrm>
            <a:off x="0" y="5338097"/>
            <a:ext cx="12192000" cy="1519903"/>
          </a:xfrm>
          <a:prstGeom prst="rect">
            <a:avLst/>
          </a:prstGeom>
        </p:spPr>
      </p:pic>
      <p:sp>
        <p:nvSpPr>
          <p:cNvPr id="6" name="Platshållare för bild 5">
            <a:extLst>
              <a:ext uri="{FF2B5EF4-FFF2-40B4-BE49-F238E27FC236}">
                <a16:creationId xmlns:a16="http://schemas.microsoft.com/office/drawing/2014/main" id="{B26F88FA-838D-48D0-AA5C-E483A5F7CEC7}"/>
              </a:ext>
            </a:extLst>
          </p:cNvPr>
          <p:cNvSpPr>
            <a:spLocks noGrp="1"/>
          </p:cNvSpPr>
          <p:nvPr>
            <p:ph type="pic" sz="quarter" idx="10"/>
          </p:nvPr>
        </p:nvSpPr>
        <p:spPr>
          <a:xfrm>
            <a:off x="442913" y="1732662"/>
            <a:ext cx="11306709" cy="3479799"/>
          </a:xfrm>
          <a:prstGeom prst="rect">
            <a:avLst/>
          </a:prstGeom>
        </p:spPr>
        <p:txBody>
          <a:bodyPr rtlCol="0"/>
          <a:lstStyle>
            <a:lvl1pPr marL="0" indent="0">
              <a:buNone/>
              <a:defRPr/>
            </a:lvl1pPr>
          </a:lstStyle>
          <a:p>
            <a:pPr rtl="0"/>
            <a:endParaRPr lang="sv-SE" dirty="0"/>
          </a:p>
        </p:txBody>
      </p:sp>
      <p:sp>
        <p:nvSpPr>
          <p:cNvPr id="13" name="Platshållare för text 9">
            <a:extLst>
              <a:ext uri="{FF2B5EF4-FFF2-40B4-BE49-F238E27FC236}">
                <a16:creationId xmlns:a16="http://schemas.microsoft.com/office/drawing/2014/main" id="{9966FF25-FE41-40EE-BA67-7FFFBDBD874E}"/>
              </a:ext>
            </a:extLst>
          </p:cNvPr>
          <p:cNvSpPr>
            <a:spLocks noGrp="1"/>
          </p:cNvSpPr>
          <p:nvPr>
            <p:ph type="body" sz="quarter" idx="14" hasCustomPrompt="1"/>
          </p:nvPr>
        </p:nvSpPr>
        <p:spPr>
          <a:xfrm>
            <a:off x="442913" y="960695"/>
            <a:ext cx="8853487" cy="646331"/>
          </a:xfrm>
          <a:prstGeom prst="rect">
            <a:avLst/>
          </a:prstGeom>
        </p:spPr>
        <p:txBody>
          <a:bodyPr rtlCol="0"/>
          <a:lstStyle>
            <a:lvl1pPr marL="0" indent="0">
              <a:buNone/>
              <a:defRPr sz="4800" b="1">
                <a:solidFill>
                  <a:schemeClr val="accent1"/>
                </a:solidFill>
              </a:defRPr>
            </a:lvl1pPr>
          </a:lstStyle>
          <a:p>
            <a:pPr lvl="0" rtl="0"/>
            <a:r>
              <a:rPr lang="uk-ua"/>
              <a:t>Rubrik</a:t>
            </a:r>
          </a:p>
        </p:txBody>
      </p:sp>
    </p:spTree>
    <p:extLst>
      <p:ext uri="{BB962C8B-B14F-4D97-AF65-F5344CB8AC3E}">
        <p14:creationId xmlns:p14="http://schemas.microsoft.com/office/powerpoint/2010/main" val="1596476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Innehållssida Rubrik och text">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9109075" cy="3378038"/>
          </a:xfrm>
          <a:prstGeom prst="rect">
            <a:avLst/>
          </a:prstGeom>
        </p:spPr>
        <p:txBody>
          <a:bodyPr rtlCol="0"/>
          <a:lstStyle/>
          <a:p>
            <a:pPr lvl="0" rtl="0"/>
            <a:r>
              <a:rPr lang="uk-ua"/>
              <a:t>Redigera format för bakgrundstext</a:t>
            </a:r>
          </a:p>
          <a:p>
            <a:pPr lvl="1" rtl="0"/>
            <a:r>
              <a:rPr lang="uk-ua"/>
              <a:t>Nivå två</a:t>
            </a:r>
          </a:p>
          <a:p>
            <a:pPr lvl="2" rtl="0"/>
            <a:r>
              <a:rPr lang="uk-ua"/>
              <a:t>Nivå tre</a:t>
            </a:r>
          </a:p>
          <a:p>
            <a:pPr lvl="3" rtl="0"/>
            <a:r>
              <a:rPr lang="uk-ua"/>
              <a:t>Nivå fyra</a:t>
            </a:r>
          </a:p>
          <a:p>
            <a:pPr lvl="4" rtl="0"/>
            <a:r>
              <a:rPr lang="uk-ua"/>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rtlCol="0"/>
          <a:lstStyle>
            <a:lvl1pPr marL="0" indent="0">
              <a:buNone/>
              <a:defRPr sz="4800" b="1">
                <a:solidFill>
                  <a:schemeClr val="accent1"/>
                </a:solidFill>
              </a:defRPr>
            </a:lvl1pPr>
          </a:lstStyle>
          <a:p>
            <a:pPr lvl="0" rtl="0"/>
            <a:r>
              <a:rPr lang="uk-ua"/>
              <a:t>Rubrik</a:t>
            </a:r>
          </a:p>
        </p:txBody>
      </p:sp>
    </p:spTree>
    <p:extLst>
      <p:ext uri="{BB962C8B-B14F-4D97-AF65-F5344CB8AC3E}">
        <p14:creationId xmlns:p14="http://schemas.microsoft.com/office/powerpoint/2010/main" val="3464804126"/>
      </p:ext>
    </p:extLst>
  </p:cSld>
  <p:clrMapOvr>
    <a:masterClrMapping/>
  </p:clrMapOvr>
  <p:extLst>
    <p:ext uri="{DCECCB84-F9BA-43D5-87BE-67443E8EF086}">
      <p15:sldGuideLst xmlns:p15="http://schemas.microsoft.com/office/powerpoint/2012/main">
        <p15:guide id="1" pos="824" userDrawn="1">
          <p15:clr>
            <a:srgbClr val="FBAE40"/>
          </p15:clr>
        </p15:guide>
        <p15:guide id="2" pos="6562" userDrawn="1">
          <p15:clr>
            <a:srgbClr val="FBAE40"/>
          </p15:clr>
        </p15:guide>
        <p15:guide id="3" orient="horz" pos="1071" userDrawn="1">
          <p15:clr>
            <a:srgbClr val="FBAE40"/>
          </p15:clr>
        </p15:guide>
        <p15:guide id="4" orient="horz" pos="1344" userDrawn="1">
          <p15:clr>
            <a:srgbClr val="FBAE40"/>
          </p15:clr>
        </p15:guide>
        <p15:guide id="5" orient="horz" pos="3566"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Innehållssida Rubrik text objekt">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6711107" cy="3378038"/>
          </a:xfrm>
          <a:prstGeom prst="rect">
            <a:avLst/>
          </a:prstGeom>
        </p:spPr>
        <p:txBody>
          <a:bodyPr rtlCol="0"/>
          <a:lstStyle/>
          <a:p>
            <a:pPr lvl="0" rtl="0"/>
            <a:r>
              <a:rPr lang="uk-ua"/>
              <a:t>Redigera format för bakgrundstext</a:t>
            </a:r>
          </a:p>
          <a:p>
            <a:pPr lvl="1" rtl="0"/>
            <a:r>
              <a:rPr lang="uk-ua"/>
              <a:t>Nivå två</a:t>
            </a:r>
          </a:p>
          <a:p>
            <a:pPr lvl="2" rtl="0"/>
            <a:r>
              <a:rPr lang="uk-ua"/>
              <a:t>Nivå tre</a:t>
            </a:r>
          </a:p>
          <a:p>
            <a:pPr lvl="3" rtl="0"/>
            <a:r>
              <a:rPr lang="uk-ua"/>
              <a:t>Nivå fyra</a:t>
            </a:r>
          </a:p>
          <a:p>
            <a:pPr lvl="4" rtl="0"/>
            <a:r>
              <a:rPr lang="uk-ua"/>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rtlCol="0"/>
          <a:lstStyle>
            <a:lvl1pPr marL="0" indent="0">
              <a:buNone/>
              <a:defRPr sz="4800" b="1">
                <a:solidFill>
                  <a:schemeClr val="accent1"/>
                </a:solidFill>
              </a:defRPr>
            </a:lvl1pPr>
          </a:lstStyle>
          <a:p>
            <a:pPr lvl="0" rtl="0"/>
            <a:r>
              <a:rPr lang="uk-ua"/>
              <a:t>Rubrik</a:t>
            </a:r>
          </a:p>
        </p:txBody>
      </p:sp>
      <p:sp>
        <p:nvSpPr>
          <p:cNvPr id="9" name="Platshållare för innehåll 8">
            <a:extLst>
              <a:ext uri="{FF2B5EF4-FFF2-40B4-BE49-F238E27FC236}">
                <a16:creationId xmlns:a16="http://schemas.microsoft.com/office/drawing/2014/main" id="{0A9421B7-5FAA-4C15-9275-B5ECEEA9AC64}"/>
              </a:ext>
            </a:extLst>
          </p:cNvPr>
          <p:cNvSpPr>
            <a:spLocks noGrp="1"/>
          </p:cNvSpPr>
          <p:nvPr>
            <p:ph sz="quarter" idx="17"/>
          </p:nvPr>
        </p:nvSpPr>
        <p:spPr>
          <a:xfrm>
            <a:off x="8167094" y="2219022"/>
            <a:ext cx="3496701" cy="3378038"/>
          </a:xfrm>
          <a:prstGeom prst="rect">
            <a:avLst/>
          </a:prstGeom>
        </p:spPr>
        <p:txBody>
          <a:bodyPr rtlCol="0"/>
          <a:lstStyle>
            <a:lvl1pPr marL="0" indent="0">
              <a:buNone/>
              <a:defRPr/>
            </a:lvl1pPr>
          </a:lstStyle>
          <a:p>
            <a:pPr lvl="0" rtl="0"/>
            <a:endParaRPr lang="sv-SE" dirty="0"/>
          </a:p>
        </p:txBody>
      </p:sp>
    </p:spTree>
    <p:extLst>
      <p:ext uri="{BB962C8B-B14F-4D97-AF65-F5344CB8AC3E}">
        <p14:creationId xmlns:p14="http://schemas.microsoft.com/office/powerpoint/2010/main" val="1800247936"/>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Innehållssida Rubrik text objekt">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6711107" cy="3378038"/>
          </a:xfrm>
          <a:prstGeom prst="rect">
            <a:avLst/>
          </a:prstGeom>
          <a:solidFill>
            <a:schemeClr val="bg2"/>
          </a:solidFill>
        </p:spPr>
        <p:txBody>
          <a:bodyPr rtlCol="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rtl="0"/>
            <a:r>
              <a:rPr lang="uk-ua"/>
              <a:t>Redigera format för bakgrundstext</a:t>
            </a:r>
          </a:p>
          <a:p>
            <a:pPr lvl="1" rtl="0"/>
            <a:r>
              <a:rPr lang="uk-ua"/>
              <a:t>Nivå två</a:t>
            </a:r>
          </a:p>
          <a:p>
            <a:pPr lvl="2" rtl="0"/>
            <a:r>
              <a:rPr lang="uk-ua"/>
              <a:t>Nivå tre</a:t>
            </a:r>
          </a:p>
          <a:p>
            <a:pPr lvl="3" rtl="0"/>
            <a:r>
              <a:rPr lang="uk-ua"/>
              <a:t>Nivå fyra</a:t>
            </a:r>
          </a:p>
          <a:p>
            <a:pPr lvl="4" rtl="0"/>
            <a:r>
              <a:rPr lang="uk-ua"/>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rtlCol="0"/>
          <a:lstStyle>
            <a:lvl1pPr marL="0" indent="0">
              <a:buNone/>
              <a:defRPr sz="4800" b="1">
                <a:solidFill>
                  <a:schemeClr val="accent1"/>
                </a:solidFill>
              </a:defRPr>
            </a:lvl1pPr>
          </a:lstStyle>
          <a:p>
            <a:pPr lvl="0" rtl="0"/>
            <a:r>
              <a:rPr lang="uk-ua"/>
              <a:t>Rubrik</a:t>
            </a:r>
          </a:p>
        </p:txBody>
      </p:sp>
      <p:sp>
        <p:nvSpPr>
          <p:cNvPr id="9" name="Platshållare för innehåll 8">
            <a:extLst>
              <a:ext uri="{FF2B5EF4-FFF2-40B4-BE49-F238E27FC236}">
                <a16:creationId xmlns:a16="http://schemas.microsoft.com/office/drawing/2014/main" id="{0A9421B7-5FAA-4C15-9275-B5ECEEA9AC64}"/>
              </a:ext>
            </a:extLst>
          </p:cNvPr>
          <p:cNvSpPr>
            <a:spLocks noGrp="1"/>
          </p:cNvSpPr>
          <p:nvPr>
            <p:ph sz="quarter" idx="17"/>
          </p:nvPr>
        </p:nvSpPr>
        <p:spPr>
          <a:xfrm>
            <a:off x="8167094" y="2219022"/>
            <a:ext cx="3496701" cy="3378038"/>
          </a:xfrm>
          <a:prstGeom prst="rect">
            <a:avLst/>
          </a:prstGeom>
        </p:spPr>
        <p:txBody>
          <a:bodyPr rtlCol="0"/>
          <a:lstStyle>
            <a:lvl1pPr marL="0" indent="0">
              <a:buNone/>
              <a:defRPr/>
            </a:lvl1pPr>
          </a:lstStyle>
          <a:p>
            <a:pPr lvl="0" rtl="0"/>
            <a:endParaRPr lang="sv-SE" dirty="0"/>
          </a:p>
        </p:txBody>
      </p:sp>
    </p:spTree>
    <p:extLst>
      <p:ext uri="{BB962C8B-B14F-4D97-AF65-F5344CB8AC3E}">
        <p14:creationId xmlns:p14="http://schemas.microsoft.com/office/powerpoint/2010/main" val="3727994349"/>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Innehållssida Faktaruta">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hasCustomPrompt="1"/>
          </p:nvPr>
        </p:nvSpPr>
        <p:spPr>
          <a:xfrm>
            <a:off x="1308101" y="3046930"/>
            <a:ext cx="6145450" cy="1500362"/>
          </a:xfrm>
          <a:prstGeom prst="rect">
            <a:avLst/>
          </a:prstGeom>
          <a:solidFill>
            <a:schemeClr val="bg2"/>
          </a:solidFill>
        </p:spPr>
        <p:txBody>
          <a:bodyPr rtlCol="0" anchor="ctr"/>
          <a:lstStyle>
            <a:lvl1pPr marL="0" indent="0">
              <a:buNone/>
              <a:defRPr sz="1800">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rtl="0"/>
            <a:r>
              <a:rPr lang="uk-ua">
                <a:solidFill>
                  <a:schemeClr val="accent1"/>
                </a:solidFill>
              </a:rPr>
              <a:t>Lorem ipsus. Moditia vent miliqui blatibus pari quiaestiur? Essum fugiae velendem rat que ni omnimus andigentium voluptatem est, eleniendam estrunt.</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rtlCol="0"/>
          <a:lstStyle>
            <a:lvl1pPr marL="0" indent="0">
              <a:buNone/>
              <a:defRPr sz="4800" b="1">
                <a:solidFill>
                  <a:schemeClr val="accent1"/>
                </a:solidFill>
              </a:defRPr>
            </a:lvl1pPr>
          </a:lstStyle>
          <a:p>
            <a:pPr lvl="0" rtl="0"/>
            <a:r>
              <a:rPr lang="uk-ua"/>
              <a:t>Rubrik</a:t>
            </a:r>
          </a:p>
        </p:txBody>
      </p:sp>
      <p:sp>
        <p:nvSpPr>
          <p:cNvPr id="4" name="Platshållare för text 3">
            <a:extLst>
              <a:ext uri="{FF2B5EF4-FFF2-40B4-BE49-F238E27FC236}">
                <a16:creationId xmlns:a16="http://schemas.microsoft.com/office/drawing/2014/main" id="{8F784605-C98C-4DA6-B05C-241D9E27485D}"/>
              </a:ext>
            </a:extLst>
          </p:cNvPr>
          <p:cNvSpPr>
            <a:spLocks noGrp="1"/>
          </p:cNvSpPr>
          <p:nvPr>
            <p:ph type="body" sz="quarter" idx="15" hasCustomPrompt="1"/>
          </p:nvPr>
        </p:nvSpPr>
        <p:spPr>
          <a:xfrm>
            <a:off x="7570788" y="3046413"/>
            <a:ext cx="1503362" cy="1503362"/>
          </a:xfrm>
          <a:prstGeom prst="rect">
            <a:avLst/>
          </a:prstGeom>
          <a:solidFill>
            <a:schemeClr val="accent1"/>
          </a:solidFill>
        </p:spPr>
        <p:txBody>
          <a:bodyPr rtlCol="0" anchor="ctr"/>
          <a:lstStyle>
            <a:lvl1pPr marL="0" indent="0" algn="ctr">
              <a:buNone/>
              <a:defRPr sz="4400">
                <a:solidFill>
                  <a:schemeClr val="bg2"/>
                </a:solidFill>
              </a:defRPr>
            </a:lvl1pPr>
            <a:lvl2pPr>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rtl="0"/>
            <a:r>
              <a:rPr lang="uk-ua"/>
              <a:t>58 %</a:t>
            </a:r>
          </a:p>
        </p:txBody>
      </p:sp>
    </p:spTree>
    <p:extLst>
      <p:ext uri="{BB962C8B-B14F-4D97-AF65-F5344CB8AC3E}">
        <p14:creationId xmlns:p14="http://schemas.microsoft.com/office/powerpoint/2010/main" val="3473925298"/>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uk-ua"/>
              <a:t>Klicka här för att ändra mall för rubrikformat</a:t>
            </a:r>
            <a:endParaRPr lang="en-US" dirty="0"/>
          </a:p>
        </p:txBody>
      </p:sp>
      <p:sp>
        <p:nvSpPr>
          <p:cNvPr id="3" name="Content Placeholder 2"/>
          <p:cNvSpPr>
            <a:spLocks noGrp="1"/>
          </p:cNvSpPr>
          <p:nvPr>
            <p:ph idx="1"/>
          </p:nvPr>
        </p:nvSpPr>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endParaRPr lang="en-US" dirty="0"/>
          </a:p>
        </p:txBody>
      </p:sp>
      <p:sp>
        <p:nvSpPr>
          <p:cNvPr id="4" name="Date Placeholder 3"/>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1723998860"/>
      </p:ext>
    </p:extLst>
  </p:cSld>
  <p:clrMapOvr>
    <a:masterClrMapping/>
  </p:clrMapOvr>
  <p:hf hdr="0" ftr="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Innehållssida Rubrik text fyra objekt">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6711107" cy="3378038"/>
          </a:xfrm>
          <a:prstGeom prst="rect">
            <a:avLst/>
          </a:prstGeom>
        </p:spPr>
        <p:txBody>
          <a:bodyPr rtlCol="0"/>
          <a:lstStyle/>
          <a:p>
            <a:pPr lvl="0" rtl="0"/>
            <a:r>
              <a:rPr lang="uk-ua"/>
              <a:t>Redigera format för bakgrundstext</a:t>
            </a:r>
          </a:p>
          <a:p>
            <a:pPr lvl="1" rtl="0"/>
            <a:r>
              <a:rPr lang="uk-ua"/>
              <a:t>Nivå två</a:t>
            </a:r>
          </a:p>
          <a:p>
            <a:pPr lvl="2" rtl="0"/>
            <a:r>
              <a:rPr lang="uk-ua"/>
              <a:t>Nivå tre</a:t>
            </a:r>
          </a:p>
          <a:p>
            <a:pPr lvl="3" rtl="0"/>
            <a:r>
              <a:rPr lang="uk-ua"/>
              <a:t>Nivå fyra</a:t>
            </a:r>
          </a:p>
          <a:p>
            <a:pPr lvl="4" rtl="0"/>
            <a:r>
              <a:rPr lang="uk-ua"/>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rtlCol="0"/>
          <a:lstStyle>
            <a:lvl1pPr marL="0" indent="0">
              <a:buNone/>
              <a:defRPr sz="4800" b="1">
                <a:solidFill>
                  <a:schemeClr val="accent1"/>
                </a:solidFill>
              </a:defRPr>
            </a:lvl1pPr>
          </a:lstStyle>
          <a:p>
            <a:pPr lvl="0" rtl="0"/>
            <a:r>
              <a:rPr lang="uk-ua"/>
              <a:t>Rubrik</a:t>
            </a:r>
          </a:p>
        </p:txBody>
      </p:sp>
      <p:sp>
        <p:nvSpPr>
          <p:cNvPr id="9" name="Platshållare för innehåll 8">
            <a:extLst>
              <a:ext uri="{FF2B5EF4-FFF2-40B4-BE49-F238E27FC236}">
                <a16:creationId xmlns:a16="http://schemas.microsoft.com/office/drawing/2014/main" id="{0A9421B7-5FAA-4C15-9275-B5ECEEA9AC64}"/>
              </a:ext>
            </a:extLst>
          </p:cNvPr>
          <p:cNvSpPr>
            <a:spLocks noGrp="1"/>
          </p:cNvSpPr>
          <p:nvPr>
            <p:ph sz="quarter" idx="17"/>
          </p:nvPr>
        </p:nvSpPr>
        <p:spPr>
          <a:xfrm>
            <a:off x="8169319" y="2219021"/>
            <a:ext cx="1657593" cy="1601341"/>
          </a:xfrm>
          <a:prstGeom prst="rect">
            <a:avLst/>
          </a:prstGeom>
        </p:spPr>
        <p:txBody>
          <a:bodyPr rtlCol="0"/>
          <a:lstStyle>
            <a:lvl1pPr marL="0" indent="0">
              <a:buNone/>
              <a:defRPr/>
            </a:lvl1pPr>
          </a:lstStyle>
          <a:p>
            <a:pPr lvl="0" rtl="0"/>
            <a:endParaRPr lang="sv-SE" dirty="0"/>
          </a:p>
        </p:txBody>
      </p:sp>
      <p:sp>
        <p:nvSpPr>
          <p:cNvPr id="11" name="Platshållare för innehåll 8">
            <a:extLst>
              <a:ext uri="{FF2B5EF4-FFF2-40B4-BE49-F238E27FC236}">
                <a16:creationId xmlns:a16="http://schemas.microsoft.com/office/drawing/2014/main" id="{59D4F9E0-AB29-498A-BB53-F39439F87B9F}"/>
              </a:ext>
            </a:extLst>
          </p:cNvPr>
          <p:cNvSpPr>
            <a:spLocks noGrp="1"/>
          </p:cNvSpPr>
          <p:nvPr>
            <p:ph sz="quarter" idx="18"/>
          </p:nvPr>
        </p:nvSpPr>
        <p:spPr>
          <a:xfrm>
            <a:off x="9977024" y="2219022"/>
            <a:ext cx="1657593" cy="1601341"/>
          </a:xfrm>
          <a:prstGeom prst="rect">
            <a:avLst/>
          </a:prstGeom>
        </p:spPr>
        <p:txBody>
          <a:bodyPr rtlCol="0"/>
          <a:lstStyle>
            <a:lvl1pPr marL="0" indent="0">
              <a:buNone/>
              <a:defRPr/>
            </a:lvl1pPr>
          </a:lstStyle>
          <a:p>
            <a:pPr lvl="0" rtl="0"/>
            <a:endParaRPr lang="sv-SE" dirty="0"/>
          </a:p>
        </p:txBody>
      </p:sp>
      <p:sp>
        <p:nvSpPr>
          <p:cNvPr id="12" name="Platshållare för innehåll 8">
            <a:extLst>
              <a:ext uri="{FF2B5EF4-FFF2-40B4-BE49-F238E27FC236}">
                <a16:creationId xmlns:a16="http://schemas.microsoft.com/office/drawing/2014/main" id="{5A5253EB-0B0B-4FE4-BB97-CC84A7613B18}"/>
              </a:ext>
            </a:extLst>
          </p:cNvPr>
          <p:cNvSpPr>
            <a:spLocks noGrp="1"/>
          </p:cNvSpPr>
          <p:nvPr>
            <p:ph sz="quarter" idx="19"/>
          </p:nvPr>
        </p:nvSpPr>
        <p:spPr>
          <a:xfrm>
            <a:off x="8169318" y="3976669"/>
            <a:ext cx="1657593" cy="1601341"/>
          </a:xfrm>
          <a:prstGeom prst="rect">
            <a:avLst/>
          </a:prstGeom>
        </p:spPr>
        <p:txBody>
          <a:bodyPr rtlCol="0"/>
          <a:lstStyle>
            <a:lvl1pPr marL="0" indent="0">
              <a:buNone/>
              <a:defRPr/>
            </a:lvl1pPr>
          </a:lstStyle>
          <a:p>
            <a:pPr lvl="0" rtl="0"/>
            <a:endParaRPr lang="sv-SE" dirty="0"/>
          </a:p>
        </p:txBody>
      </p:sp>
      <p:sp>
        <p:nvSpPr>
          <p:cNvPr id="13" name="Platshållare för innehåll 8">
            <a:extLst>
              <a:ext uri="{FF2B5EF4-FFF2-40B4-BE49-F238E27FC236}">
                <a16:creationId xmlns:a16="http://schemas.microsoft.com/office/drawing/2014/main" id="{566FEA5F-1419-4EEE-88A9-99E751055FB4}"/>
              </a:ext>
            </a:extLst>
          </p:cNvPr>
          <p:cNvSpPr>
            <a:spLocks noGrp="1"/>
          </p:cNvSpPr>
          <p:nvPr>
            <p:ph sz="quarter" idx="20"/>
          </p:nvPr>
        </p:nvSpPr>
        <p:spPr>
          <a:xfrm>
            <a:off x="9977022" y="3976669"/>
            <a:ext cx="1657593" cy="1601341"/>
          </a:xfrm>
          <a:prstGeom prst="rect">
            <a:avLst/>
          </a:prstGeom>
        </p:spPr>
        <p:txBody>
          <a:bodyPr rtlCol="0"/>
          <a:lstStyle>
            <a:lvl1pPr marL="0" indent="0">
              <a:buNone/>
              <a:defRPr/>
            </a:lvl1pPr>
          </a:lstStyle>
          <a:p>
            <a:pPr lvl="0" rtl="0"/>
            <a:endParaRPr lang="sv-SE" dirty="0"/>
          </a:p>
        </p:txBody>
      </p:sp>
    </p:spTree>
    <p:extLst>
      <p:ext uri="{BB962C8B-B14F-4D97-AF65-F5344CB8AC3E}">
        <p14:creationId xmlns:p14="http://schemas.microsoft.com/office/powerpoint/2010/main" val="1553927677"/>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Innehållssida Rubrik objekt Sandfärga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rtlCol="0"/>
          <a:lstStyle>
            <a:lvl1pPr marL="0" indent="0">
              <a:buNone/>
              <a:defRPr sz="4800" b="1">
                <a:solidFill>
                  <a:schemeClr val="accent1"/>
                </a:solidFill>
              </a:defRPr>
            </a:lvl1pPr>
          </a:lstStyle>
          <a:p>
            <a:pPr lvl="0" rtl="0"/>
            <a:r>
              <a:rPr lang="uk-ua"/>
              <a:t>Rubrik</a:t>
            </a:r>
          </a:p>
        </p:txBody>
      </p:sp>
      <p:sp>
        <p:nvSpPr>
          <p:cNvPr id="4" name="Platshållare för innehåll 3">
            <a:extLst>
              <a:ext uri="{FF2B5EF4-FFF2-40B4-BE49-F238E27FC236}">
                <a16:creationId xmlns:a16="http://schemas.microsoft.com/office/drawing/2014/main" id="{ECB9FE14-07C9-479E-B561-A754CC15DAD3}"/>
              </a:ext>
            </a:extLst>
          </p:cNvPr>
          <p:cNvSpPr>
            <a:spLocks noGrp="1"/>
          </p:cNvSpPr>
          <p:nvPr>
            <p:ph sz="quarter" idx="15"/>
          </p:nvPr>
        </p:nvSpPr>
        <p:spPr>
          <a:xfrm>
            <a:off x="1308100" y="2219325"/>
            <a:ext cx="9105576" cy="3378200"/>
          </a:xfrm>
          <a:prstGeom prst="rect">
            <a:avLst/>
          </a:prstGeom>
        </p:spPr>
        <p:txBody>
          <a:bodyPr rtlCol="0"/>
          <a:lstStyle>
            <a:lvl1pPr marL="0" indent="0">
              <a:buNone/>
              <a:defRPr/>
            </a:lvl1pPr>
          </a:lstStyle>
          <a:p>
            <a:pPr lvl="0" rtl="0"/>
            <a:endParaRPr lang="sv-SE" dirty="0"/>
          </a:p>
        </p:txBody>
      </p:sp>
    </p:spTree>
    <p:extLst>
      <p:ext uri="{BB962C8B-B14F-4D97-AF65-F5344CB8AC3E}">
        <p14:creationId xmlns:p14="http://schemas.microsoft.com/office/powerpoint/2010/main" val="983765352"/>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Förstasida tre bilder med flera loggor">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FE0E1F1-5217-C344-B4BC-DF1879A5BBFA}"/>
              </a:ext>
            </a:extLst>
          </p:cNvPr>
          <p:cNvPicPr>
            <a:picLocks noChangeAspect="1"/>
          </p:cNvPicPr>
          <p:nvPr userDrawn="1"/>
        </p:nvPicPr>
        <p:blipFill>
          <a:blip r:embed="rId2"/>
          <a:stretch>
            <a:fillRect/>
          </a:stretch>
        </p:blipFill>
        <p:spPr>
          <a:xfrm>
            <a:off x="0" y="5338097"/>
            <a:ext cx="12192000" cy="1519903"/>
          </a:xfrm>
          <a:prstGeom prst="rect">
            <a:avLst/>
          </a:prstGeom>
        </p:spPr>
      </p:pic>
      <p:sp>
        <p:nvSpPr>
          <p:cNvPr id="6" name="Platshållare för bild 5">
            <a:extLst>
              <a:ext uri="{FF2B5EF4-FFF2-40B4-BE49-F238E27FC236}">
                <a16:creationId xmlns:a16="http://schemas.microsoft.com/office/drawing/2014/main" id="{B26F88FA-838D-48D0-AA5C-E483A5F7CEC7}"/>
              </a:ext>
            </a:extLst>
          </p:cNvPr>
          <p:cNvSpPr>
            <a:spLocks noGrp="1"/>
          </p:cNvSpPr>
          <p:nvPr>
            <p:ph type="pic" sz="quarter" idx="10"/>
          </p:nvPr>
        </p:nvSpPr>
        <p:spPr>
          <a:xfrm>
            <a:off x="442913" y="1732662"/>
            <a:ext cx="3602037" cy="3479800"/>
          </a:xfrm>
          <a:prstGeom prst="rect">
            <a:avLst/>
          </a:prstGeom>
        </p:spPr>
        <p:txBody>
          <a:bodyPr rtlCol="0"/>
          <a:lstStyle>
            <a:lvl1pPr marL="0" indent="0">
              <a:buNone/>
              <a:defRPr/>
            </a:lvl1pPr>
          </a:lstStyle>
          <a:p>
            <a:pPr rtl="0"/>
            <a:endParaRPr lang="sv-SE" dirty="0"/>
          </a:p>
        </p:txBody>
      </p:sp>
      <p:sp>
        <p:nvSpPr>
          <p:cNvPr id="9" name="Platshållare för bild 5">
            <a:extLst>
              <a:ext uri="{FF2B5EF4-FFF2-40B4-BE49-F238E27FC236}">
                <a16:creationId xmlns:a16="http://schemas.microsoft.com/office/drawing/2014/main" id="{A3072879-C53C-4E94-833D-A12D12B2A382}"/>
              </a:ext>
            </a:extLst>
          </p:cNvPr>
          <p:cNvSpPr>
            <a:spLocks noGrp="1"/>
          </p:cNvSpPr>
          <p:nvPr>
            <p:ph type="pic" sz="quarter" idx="11"/>
          </p:nvPr>
        </p:nvSpPr>
        <p:spPr>
          <a:xfrm>
            <a:off x="4293847" y="1732752"/>
            <a:ext cx="3602037" cy="3479800"/>
          </a:xfrm>
          <a:prstGeom prst="rect">
            <a:avLst/>
          </a:prstGeom>
        </p:spPr>
        <p:txBody>
          <a:bodyPr rtlCol="0"/>
          <a:lstStyle>
            <a:lvl1pPr marL="0" indent="0">
              <a:buNone/>
              <a:defRPr/>
            </a:lvl1pPr>
          </a:lstStyle>
          <a:p>
            <a:pPr rtl="0"/>
            <a:endParaRPr lang="sv-SE" dirty="0"/>
          </a:p>
        </p:txBody>
      </p:sp>
      <p:sp>
        <p:nvSpPr>
          <p:cNvPr id="10" name="Platshållare för bild 5">
            <a:extLst>
              <a:ext uri="{FF2B5EF4-FFF2-40B4-BE49-F238E27FC236}">
                <a16:creationId xmlns:a16="http://schemas.microsoft.com/office/drawing/2014/main" id="{055874CB-CA07-4F4A-970A-18D0C5996BBB}"/>
              </a:ext>
            </a:extLst>
          </p:cNvPr>
          <p:cNvSpPr>
            <a:spLocks noGrp="1"/>
          </p:cNvSpPr>
          <p:nvPr>
            <p:ph type="pic" sz="quarter" idx="12"/>
          </p:nvPr>
        </p:nvSpPr>
        <p:spPr>
          <a:xfrm>
            <a:off x="8147585" y="1732662"/>
            <a:ext cx="3602037" cy="3479800"/>
          </a:xfrm>
          <a:prstGeom prst="rect">
            <a:avLst/>
          </a:prstGeom>
        </p:spPr>
        <p:txBody>
          <a:bodyPr rtlCol="0"/>
          <a:lstStyle>
            <a:lvl1pPr marL="0" indent="0">
              <a:buNone/>
              <a:defRPr/>
            </a:lvl1pPr>
          </a:lstStyle>
          <a:p>
            <a:pPr rtl="0"/>
            <a:endParaRPr lang="sv-SE" dirty="0"/>
          </a:p>
        </p:txBody>
      </p:sp>
      <p:sp>
        <p:nvSpPr>
          <p:cNvPr id="3" name="Platshållare för bild 2">
            <a:extLst>
              <a:ext uri="{FF2B5EF4-FFF2-40B4-BE49-F238E27FC236}">
                <a16:creationId xmlns:a16="http://schemas.microsoft.com/office/drawing/2014/main" id="{BC765908-66B1-4035-A7E1-6BB620B1394D}"/>
              </a:ext>
            </a:extLst>
          </p:cNvPr>
          <p:cNvSpPr>
            <a:spLocks noGrp="1"/>
          </p:cNvSpPr>
          <p:nvPr>
            <p:ph type="pic" sz="quarter" idx="13"/>
          </p:nvPr>
        </p:nvSpPr>
        <p:spPr>
          <a:xfrm>
            <a:off x="8404225" y="315913"/>
            <a:ext cx="1604963" cy="1174750"/>
          </a:xfrm>
          <a:prstGeom prst="rect">
            <a:avLst/>
          </a:prstGeom>
        </p:spPr>
        <p:txBody>
          <a:bodyPr rtlCol="0"/>
          <a:lstStyle/>
          <a:p>
            <a:pPr rtl="0"/>
            <a:endParaRPr lang="sv-SE" dirty="0"/>
          </a:p>
        </p:txBody>
      </p:sp>
      <p:sp>
        <p:nvSpPr>
          <p:cNvPr id="11" name="Platshållare för bild 2">
            <a:extLst>
              <a:ext uri="{FF2B5EF4-FFF2-40B4-BE49-F238E27FC236}">
                <a16:creationId xmlns:a16="http://schemas.microsoft.com/office/drawing/2014/main" id="{4C13EF2A-CF92-49F6-A41B-8528AC922274}"/>
              </a:ext>
            </a:extLst>
          </p:cNvPr>
          <p:cNvSpPr>
            <a:spLocks noGrp="1"/>
          </p:cNvSpPr>
          <p:nvPr>
            <p:ph type="pic" sz="quarter" idx="14"/>
          </p:nvPr>
        </p:nvSpPr>
        <p:spPr>
          <a:xfrm>
            <a:off x="6648245" y="327026"/>
            <a:ext cx="1604963" cy="1163637"/>
          </a:xfrm>
          <a:prstGeom prst="rect">
            <a:avLst/>
          </a:prstGeom>
        </p:spPr>
        <p:txBody>
          <a:bodyPr rtlCol="0"/>
          <a:lstStyle/>
          <a:p>
            <a:pPr rtl="0"/>
            <a:endParaRPr lang="sv-SE" dirty="0"/>
          </a:p>
        </p:txBody>
      </p:sp>
    </p:spTree>
    <p:extLst>
      <p:ext uri="{BB962C8B-B14F-4D97-AF65-F5344CB8AC3E}">
        <p14:creationId xmlns:p14="http://schemas.microsoft.com/office/powerpoint/2010/main" val="19541884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rtlCol="0"/>
          <a:lstStyle/>
          <a:p>
            <a:pPr rtl="0"/>
            <a:r>
              <a:rPr lang="uk-ua"/>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rtlCol="0"/>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rtl="0"/>
            <a:r>
              <a:rPr lang="uk-ua"/>
              <a:t>Redigera format för bakgrundstext</a:t>
            </a:r>
          </a:p>
          <a:p>
            <a:pPr lvl="1" rtl="0"/>
            <a:r>
              <a:rPr lang="uk-ua"/>
              <a:t>Nivå två</a:t>
            </a:r>
          </a:p>
          <a:p>
            <a:pPr lvl="2" rtl="0"/>
            <a:r>
              <a:rPr lang="uk-ua"/>
              <a:t>Nivå tre</a:t>
            </a:r>
          </a:p>
          <a:p>
            <a:pPr lvl="3" rtl="0"/>
            <a:r>
              <a:rPr lang="uk-ua"/>
              <a:t>Nivå fyra</a:t>
            </a:r>
          </a:p>
          <a:p>
            <a:pPr lvl="4" rtl="0"/>
            <a:r>
              <a:rPr lang="uk-ua"/>
              <a:t>Nivå fem</a:t>
            </a:r>
            <a:endParaRPr lang="en-US"/>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rtlCol="0"/>
          <a:lstStyle/>
          <a:p>
            <a:pPr rtl="0"/>
            <a:fld id="{59C8BBA8-F427-4879-AAC6-186856FF899B}" type="slidenum">
              <a:rPr lang="sv-SE" smtClean="0"/>
              <a:pPr/>
              <a:t>‹#›</a:t>
            </a:fld>
            <a:endParaRPr lang="sv-SE"/>
          </a:p>
        </p:txBody>
      </p:sp>
    </p:spTree>
    <p:extLst>
      <p:ext uri="{BB962C8B-B14F-4D97-AF65-F5344CB8AC3E}">
        <p14:creationId xmlns:p14="http://schemas.microsoft.com/office/powerpoint/2010/main" val="13925498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rtlCol="0"/>
          <a:lstStyle/>
          <a:p>
            <a:pPr rtl="0"/>
            <a:r>
              <a:rPr lang="uk-ua"/>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rtlCol="0"/>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rtlCol="0"/>
          <a:lstStyle/>
          <a:p>
            <a:pPr rtl="0"/>
            <a:fld id="{59C8BBA8-F427-4879-AAC6-186856FF899B}" type="slidenum">
              <a:rPr lang="sv-SE" smtClean="0"/>
              <a:pPr/>
              <a:t>‹#›</a:t>
            </a:fld>
            <a:endParaRPr lang="sv-SE"/>
          </a:p>
        </p:txBody>
      </p:sp>
    </p:spTree>
    <p:extLst>
      <p:ext uri="{BB962C8B-B14F-4D97-AF65-F5344CB8AC3E}">
        <p14:creationId xmlns:p14="http://schemas.microsoft.com/office/powerpoint/2010/main" val="3700516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rtlCol="0" anchor="b"/>
          <a:lstStyle>
            <a:lvl1pPr>
              <a:defRPr sz="6000"/>
            </a:lvl1pPr>
          </a:lstStyle>
          <a:p>
            <a:pPr rtl="0"/>
            <a:r>
              <a:rPr lang="uk-ua"/>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uk-ua"/>
              <a:t>Klicka här för att ändra format på bakgrundstexten</a:t>
            </a:r>
          </a:p>
        </p:txBody>
      </p:sp>
      <p:sp>
        <p:nvSpPr>
          <p:cNvPr id="4" name="Date Placeholder 3"/>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5" name="Footer Placeholder 4"/>
          <p:cNvSpPr>
            <a:spLocks noGrp="1"/>
          </p:cNvSpPr>
          <p:nvPr>
            <p:ph type="ftr" sz="quarter" idx="11"/>
          </p:nvPr>
        </p:nvSpPr>
        <p:spPr/>
        <p:txBody>
          <a:bodyPr rtlCol="0"/>
          <a:lstStyle/>
          <a:p>
            <a:pPr rtl="0"/>
            <a:endParaRPr lang="en-US" dirty="0"/>
          </a:p>
        </p:txBody>
      </p:sp>
      <p:sp>
        <p:nvSpPr>
          <p:cNvPr id="6" name="Slide Number Placeholder 5"/>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2727063372"/>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uk-ua"/>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endParaRPr lang="en-US" dirty="0"/>
          </a:p>
        </p:txBody>
      </p:sp>
      <p:sp>
        <p:nvSpPr>
          <p:cNvPr id="4" name="Content Placeholder 3"/>
          <p:cNvSpPr>
            <a:spLocks noGrp="1"/>
          </p:cNvSpPr>
          <p:nvPr>
            <p:ph sz="half" idx="2"/>
          </p:nvPr>
        </p:nvSpPr>
        <p:spPr>
          <a:xfrm>
            <a:off x="6172200" y="1825625"/>
            <a:ext cx="5181600" cy="435133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endParaRPr lang="en-US" dirty="0"/>
          </a:p>
        </p:txBody>
      </p:sp>
      <p:sp>
        <p:nvSpPr>
          <p:cNvPr id="5" name="Date Placeholder 4"/>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6" name="Footer Placeholder 5"/>
          <p:cNvSpPr>
            <a:spLocks noGrp="1"/>
          </p:cNvSpPr>
          <p:nvPr>
            <p:ph type="ftr" sz="quarter" idx="11"/>
          </p:nvPr>
        </p:nvSpPr>
        <p:spPr/>
        <p:txBody>
          <a:bodyPr rtlCol="0"/>
          <a:lstStyle/>
          <a:p>
            <a:pPr rtl="0"/>
            <a:endParaRPr lang="en-US" dirty="0"/>
          </a:p>
        </p:txBody>
      </p:sp>
      <p:sp>
        <p:nvSpPr>
          <p:cNvPr id="7" name="Slide Number Placeholder 6"/>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3116661099"/>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rtlCol="0"/>
          <a:lstStyle/>
          <a:p>
            <a:pPr rtl="0"/>
            <a:r>
              <a:rPr lang="uk-ua"/>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endParaRPr lang="en-US" dirty="0"/>
          </a:p>
        </p:txBody>
      </p:sp>
      <p:sp>
        <p:nvSpPr>
          <p:cNvPr id="5" name="Text Placeholder 4"/>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endParaRPr lang="en-US" dirty="0"/>
          </a:p>
        </p:txBody>
      </p:sp>
      <p:sp>
        <p:nvSpPr>
          <p:cNvPr id="7" name="Date Placeholder 6"/>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8" name="Footer Placeholder 7"/>
          <p:cNvSpPr>
            <a:spLocks noGrp="1"/>
          </p:cNvSpPr>
          <p:nvPr>
            <p:ph type="ftr" sz="quarter" idx="11"/>
          </p:nvPr>
        </p:nvSpPr>
        <p:spPr/>
        <p:txBody>
          <a:bodyPr rtlCol="0"/>
          <a:lstStyle/>
          <a:p>
            <a:pPr rtl="0"/>
            <a:endParaRPr lang="en-US" dirty="0"/>
          </a:p>
        </p:txBody>
      </p:sp>
      <p:sp>
        <p:nvSpPr>
          <p:cNvPr id="9" name="Slide Number Placeholder 8"/>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1804486688"/>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lstStyle/>
          <a:p>
            <a:pPr rtl="0"/>
            <a:r>
              <a:rPr lang="uk-ua"/>
              <a:t>Klicka här för att ändra mall för rubrikformat</a:t>
            </a:r>
            <a:endParaRPr lang="en-US" dirty="0"/>
          </a:p>
        </p:txBody>
      </p:sp>
      <p:sp>
        <p:nvSpPr>
          <p:cNvPr id="3" name="Date Placeholder 2"/>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4" name="Footer Placeholder 3"/>
          <p:cNvSpPr>
            <a:spLocks noGrp="1"/>
          </p:cNvSpPr>
          <p:nvPr>
            <p:ph type="ftr" sz="quarter" idx="11"/>
          </p:nvPr>
        </p:nvSpPr>
        <p:spPr/>
        <p:txBody>
          <a:bodyPr rtlCol="0"/>
          <a:lstStyle/>
          <a:p>
            <a:pPr rtl="0"/>
            <a:endParaRPr lang="en-US" dirty="0"/>
          </a:p>
        </p:txBody>
      </p:sp>
      <p:sp>
        <p:nvSpPr>
          <p:cNvPr id="5" name="Slide Number Placeholder 4"/>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1229115836"/>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3" name="Footer Placeholder 2"/>
          <p:cNvSpPr>
            <a:spLocks noGrp="1"/>
          </p:cNvSpPr>
          <p:nvPr>
            <p:ph type="ftr" sz="quarter" idx="11"/>
          </p:nvPr>
        </p:nvSpPr>
        <p:spPr/>
        <p:txBody>
          <a:bodyPr rtlCol="0"/>
          <a:lstStyle/>
          <a:p>
            <a:pPr rtl="0"/>
            <a:endParaRPr lang="en-US" dirty="0"/>
          </a:p>
        </p:txBody>
      </p:sp>
      <p:sp>
        <p:nvSpPr>
          <p:cNvPr id="4" name="Slide Number Placeholder 3"/>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1667232096"/>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rtlCol="0" anchor="b"/>
          <a:lstStyle>
            <a:lvl1pPr>
              <a:defRPr sz="3200"/>
            </a:lvl1pPr>
          </a:lstStyle>
          <a:p>
            <a:pPr rtl="0"/>
            <a:r>
              <a:rPr lang="uk-ua"/>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endParaRPr lang="en-US" dirty="0"/>
          </a:p>
        </p:txBody>
      </p:sp>
      <p:sp>
        <p:nvSpPr>
          <p:cNvPr id="4" name="Text Placeholder 3"/>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a:t>Klicka här för att ändra format på bakgrundstexten</a:t>
            </a:r>
          </a:p>
        </p:txBody>
      </p:sp>
      <p:sp>
        <p:nvSpPr>
          <p:cNvPr id="5" name="Date Placeholder 4"/>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6" name="Footer Placeholder 5"/>
          <p:cNvSpPr>
            <a:spLocks noGrp="1"/>
          </p:cNvSpPr>
          <p:nvPr>
            <p:ph type="ftr" sz="quarter" idx="11"/>
          </p:nvPr>
        </p:nvSpPr>
        <p:spPr/>
        <p:txBody>
          <a:bodyPr rtlCol="0"/>
          <a:lstStyle/>
          <a:p>
            <a:pPr rtl="0"/>
            <a:endParaRPr lang="en-US" dirty="0"/>
          </a:p>
        </p:txBody>
      </p:sp>
      <p:sp>
        <p:nvSpPr>
          <p:cNvPr id="7" name="Slide Number Placeholder 6"/>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2002081392"/>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rtlCol="0" anchor="b"/>
          <a:lstStyle>
            <a:lvl1pPr>
              <a:defRPr sz="3200"/>
            </a:lvl1pPr>
          </a:lstStyle>
          <a:p>
            <a:pPr rtl="0"/>
            <a:r>
              <a:rPr lang="uk-ua"/>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uk-ua"/>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a:t>Klicka här för att ändra format på bakgrundstexten</a:t>
            </a:r>
          </a:p>
        </p:txBody>
      </p:sp>
      <p:sp>
        <p:nvSpPr>
          <p:cNvPr id="5" name="Date Placeholder 4"/>
          <p:cNvSpPr>
            <a:spLocks noGrp="1"/>
          </p:cNvSpPr>
          <p:nvPr>
            <p:ph type="dt" sz="half" idx="10"/>
          </p:nvPr>
        </p:nvSpPr>
        <p:spPr/>
        <p:txBody>
          <a:bodyPr rtlCol="0"/>
          <a:lstStyle/>
          <a:p>
            <a:pPr rtl="0"/>
            <a:fld id="{C764DE79-268F-4C1A-8933-263129D2AF90}" type="datetimeFigureOut">
              <a:rPr lang="en-US" smtClean="0"/>
              <a:t>3/2/2023</a:t>
            </a:fld>
            <a:endParaRPr lang="en-US" dirty="0"/>
          </a:p>
        </p:txBody>
      </p:sp>
      <p:sp>
        <p:nvSpPr>
          <p:cNvPr id="6" name="Footer Placeholder 5"/>
          <p:cNvSpPr>
            <a:spLocks noGrp="1"/>
          </p:cNvSpPr>
          <p:nvPr>
            <p:ph type="ftr" sz="quarter" idx="11"/>
          </p:nvPr>
        </p:nvSpPr>
        <p:spPr/>
        <p:txBody>
          <a:bodyPr rtlCol="0"/>
          <a:lstStyle/>
          <a:p>
            <a:pPr rtl="0"/>
            <a:endParaRPr lang="en-US" dirty="0"/>
          </a:p>
        </p:txBody>
      </p:sp>
      <p:sp>
        <p:nvSpPr>
          <p:cNvPr id="7" name="Slide Number Placeholder 6"/>
          <p:cNvSpPr>
            <a:spLocks noGrp="1"/>
          </p:cNvSpPr>
          <p:nvPr>
            <p:ph type="sldNum" sz="quarter" idx="12"/>
          </p:nvPr>
        </p:nvSpPr>
        <p:spPr/>
        <p:txBody>
          <a:bodyPr rtlCol="0"/>
          <a:lstStyle/>
          <a:p>
            <a:pPr rtl="0"/>
            <a:fld id="{48F63A3B-78C7-47BE-AE5E-E10140E04643}" type="slidenum">
              <a:rPr lang="en-US" smtClean="0"/>
              <a:t>‹#›</a:t>
            </a:fld>
            <a:endParaRPr lang="en-US" dirty="0"/>
          </a:p>
        </p:txBody>
      </p:sp>
    </p:spTree>
    <p:extLst>
      <p:ext uri="{BB962C8B-B14F-4D97-AF65-F5344CB8AC3E}">
        <p14:creationId xmlns:p14="http://schemas.microsoft.com/office/powerpoint/2010/main" val="2245268832"/>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gi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uk-ua"/>
              <a:t>Натисніть тут, щоб змінити шаблон стилю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uk-ua"/>
              <a:t>Натисніть тут, щоб змінити формат фонового тексту</a:t>
            </a:r>
          </a:p>
          <a:p>
            <a:pPr lvl="1" rtl="0"/>
            <a:r>
              <a:rPr lang="uk-ua"/>
              <a:t>Другий рівень</a:t>
            </a:r>
          </a:p>
          <a:p>
            <a:pPr lvl="2" rtl="0"/>
            <a:r>
              <a:rPr lang="uk-ua"/>
              <a:t>Третій рівень</a:t>
            </a:r>
          </a:p>
          <a:p>
            <a:pPr lvl="3" rtl="0"/>
            <a:r>
              <a:rPr lang="uk-ua"/>
              <a:t>Четвертий рівень</a:t>
            </a:r>
          </a:p>
          <a:p>
            <a:pPr lvl="4" rtl="0"/>
            <a:r>
              <a:rPr lang="uk-ua"/>
              <a:t>П'ятий рівень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C764DE79-268F-4C1A-8933-263129D2AF90}" type="datetimeFigureOut">
              <a:rPr lang="en-US" smtClean="0"/>
              <a:t>3/2/2023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48F63A3B-78C7-47BE-AE5E-E10140E04643}" type="slidenum">
              <a:rPr lang="en-US" smtClean="0"/>
              <a:t>‹#›</a:t>
            </a:fld>
            <a:endParaRPr lang="en-US" dirty="0"/>
          </a:p>
        </p:txBody>
      </p:sp>
      <p:pic>
        <p:nvPicPr>
          <p:cNvPr id="7" name="Bildobjekt 6">
            <a:extLst>
              <a:ext uri="{FF2B5EF4-FFF2-40B4-BE49-F238E27FC236}">
                <a16:creationId xmlns:a16="http://schemas.microsoft.com/office/drawing/2014/main" id="{4F151089-5D97-4332-BAFA-2409F51BA74E}"/>
              </a:ext>
            </a:extLst>
          </p:cNvPr>
          <p:cNvPicPr>
            <a:picLocks noChangeAspect="1"/>
          </p:cNvPicPr>
          <p:nvPr userDrawn="1"/>
        </p:nvPicPr>
        <p:blipFill>
          <a:blip r:embed="rId26"/>
          <a:stretch>
            <a:fillRect/>
          </a:stretch>
        </p:blipFill>
        <p:spPr>
          <a:xfrm>
            <a:off x="10402793" y="193964"/>
            <a:ext cx="1285160" cy="1010993"/>
          </a:xfrm>
          <a:prstGeom prst="rect">
            <a:avLst/>
          </a:prstGeom>
        </p:spPr>
      </p:pic>
    </p:spTree>
    <p:extLst>
      <p:ext uri="{BB962C8B-B14F-4D97-AF65-F5344CB8AC3E}">
        <p14:creationId xmlns:p14="http://schemas.microsoft.com/office/powerpoint/2010/main" val="95231376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56" r:id="rId13"/>
    <p:sldLayoutId id="2147483649" r:id="rId14"/>
    <p:sldLayoutId id="2147483659" r:id="rId15"/>
    <p:sldLayoutId id="2147483655" r:id="rId16"/>
    <p:sldLayoutId id="2147483662" r:id="rId17"/>
    <p:sldLayoutId id="2147483665" r:id="rId18"/>
    <p:sldLayoutId id="2147483666" r:id="rId19"/>
    <p:sldLayoutId id="2147483663" r:id="rId20"/>
    <p:sldLayoutId id="2147483661" r:id="rId21"/>
    <p:sldLayoutId id="2147483667" r:id="rId22"/>
    <p:sldLayoutId id="2147483694" r:id="rId23"/>
    <p:sldLayoutId id="2147483695" r:id="rId24"/>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8" Type="http://schemas.openxmlformats.org/officeDocument/2006/relationships/hyperlink" Target="https://polisen.se/om-polisen/kontakt/tipsa-polisen/tipsa-polisen-via-webben/" TargetMode="External"/><Relationship Id="rId3" Type="http://schemas.openxmlformats.org/officeDocument/2006/relationships/notesSlide" Target="../notesSlides/notesSlide9.xml"/><Relationship Id="rId7" Type="http://schemas.openxmlformats.org/officeDocument/2006/relationships/hyperlink" Target="http://www.sac.se/" TargetMode="External"/><Relationship Id="rId2" Type="http://schemas.openxmlformats.org/officeDocument/2006/relationships/slideLayout" Target="../slideLayouts/slideLayout12.xml"/><Relationship Id="rId1" Type="http://schemas.openxmlformats.org/officeDocument/2006/relationships/tags" Target="../tags/tag12.xml"/><Relationship Id="rId6" Type="http://schemas.openxmlformats.org/officeDocument/2006/relationships/hyperlink" Target="http://www.fcfp.se/" TargetMode="External"/><Relationship Id="rId5" Type="http://schemas.openxmlformats.org/officeDocument/2006/relationships/hyperlink" Target="mailto:mikamottagningen@socialcentrum.goteborg.se" TargetMode="External"/><Relationship Id="rId4" Type="http://schemas.openxmlformats.org/officeDocument/2006/relationships/hyperlink" Target="https://goteborg.se/wps/portal/start/social--och-familjefragor/familj-barn-och-ungdom/mikamottagningen" TargetMode="External"/><Relationship Id="rId9" Type="http://schemas.openxmlformats.org/officeDocument/2006/relationships/hyperlink" Target="https://jamstalldhetsmyndigheten.se/mans-vald-mot-kvinnor/prostitution-och-manniskohandel/stod-till-yrkesverksamma/till-dig-som-moter-personer-pa-flykt-fran-ukraina/"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facebook.com/jamstalldhetsmyndigheten/posts/pfbid0TJRfP4Xbf2WGTij6CDnLjNNXM9MgeA3rJugQTmzinxPdt8qQfzHp9SMF696eiqNVl" TargetMode="External"/><Relationship Id="rId3" Type="http://schemas.openxmlformats.org/officeDocument/2006/relationships/hyperlink" Target="https://jamstalldhetsmyndigheten.se/swedish-gender-equality-agency/ukraine" TargetMode="External"/><Relationship Id="rId7"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hyperlink" Target="https://swedishgenderequalityagency.se/men-s-violence-against-women/prostitution-and-human-trafficking/before-you-go-information-in-ukrainian/" TargetMode="External"/><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hyperlink" Target="http://www.jamstalldhetsmyndigheten.se/" TargetMode="External"/><Relationship Id="rId7" Type="http://schemas.openxmlformats.org/officeDocument/2006/relationships/hyperlink" Target="https://jamstalldhetsmyndigheten.se/media/sb2bf5yy/till-dig-som-%C3%A4r-barn-p%C3%A5-flykt_a5_svenska_271022.pdf" TargetMode="External"/><Relationship Id="rId2" Type="http://schemas.openxmlformats.org/officeDocument/2006/relationships/notesSlide" Target="../notesSlides/notesSlide11.xml"/><Relationship Id="rId1" Type="http://schemas.openxmlformats.org/officeDocument/2006/relationships/slideLayout" Target="../slideLayouts/slideLayout24.xml"/><Relationship Id="rId6" Type="http://schemas.openxmlformats.org/officeDocument/2006/relationships/hyperlink" Target="https://swedishgenderequalityagency.se/men-s-violence-against-women/prostitution-and-human-trafficking/to-you-fleeing-ukraine/" TargetMode="External"/><Relationship Id="rId5" Type="http://schemas.openxmlformats.org/officeDocument/2006/relationships/hyperlink" Target="http://www.sac.se/" TargetMode="External"/><Relationship Id="rId4" Type="http://schemas.openxmlformats.org/officeDocument/2006/relationships/hyperlink" Target="http://www.fcfp.se/"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4.xml"/><Relationship Id="rId6" Type="http://schemas.openxmlformats.org/officeDocument/2006/relationships/hyperlink" Target="https://www.brottsofferjouren.se/brottsofferstod/stod-pa-eget-sprak/" TargetMode="External"/><Relationship Id="rId5" Type="http://schemas.openxmlformats.org/officeDocument/2006/relationships/hyperlink" Target="https://www.informationsverige.se/sv/jag-har-fatt-uppehallstillstand/du-som-har-flytt-fran-kriget-i-ukraina.html" TargetMode="External"/><Relationship Id="rId4" Type="http://schemas.openxmlformats.org/officeDocument/2006/relationships/hyperlink" Target="https://www.informationsverige.se/sv/jag-har-fatt-uppehallstillstand/att-arbeta-i-sverige.html"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5AA7C15-5234-43E4-96C9-FF1E08A08E0D}"/>
              </a:ext>
            </a:extLst>
          </p:cNvPr>
          <p:cNvSpPr>
            <a:spLocks noGrp="1"/>
          </p:cNvSpPr>
          <p:nvPr>
            <p:ph type="body" sz="quarter" idx="13"/>
          </p:nvPr>
        </p:nvSpPr>
        <p:spPr/>
        <p:txBody>
          <a:bodyPr rtlCol="0"/>
          <a:lstStyle/>
          <a:p>
            <a:pPr rtl="0"/>
            <a:r>
              <a:rPr lang="uk-ua" dirty="0"/>
              <a:t>Наше завдання - проінформувати про проституцію та торгівлю людьми</a:t>
            </a:r>
          </a:p>
          <a:p>
            <a:pPr rtl="0"/>
            <a:r>
              <a:rPr lang="uk-ua" dirty="0"/>
              <a:t>Ми робимо це різними способами та в різних місцях</a:t>
            </a:r>
          </a:p>
          <a:p>
            <a:pPr rtl="0"/>
            <a:r>
              <a:rPr lang="uk-ua" dirty="0"/>
              <a:t>Шоста мета політики гендерної рівності</a:t>
            </a:r>
          </a:p>
          <a:p>
            <a:pPr lvl="1" rtl="0"/>
            <a:r>
              <a:rPr lang="uk-ua" dirty="0"/>
              <a:t>Необхідно покласти край насильству чоловіків над жінками!</a:t>
            </a:r>
          </a:p>
          <a:p>
            <a:pPr lvl="1" rtl="0"/>
            <a:r>
              <a:rPr lang="uk-ua" dirty="0"/>
              <a:t>Боротьба з проституцією та торгівлею людьми є частиною цієї державної мети</a:t>
            </a:r>
          </a:p>
          <a:p>
            <a:pPr rtl="0"/>
            <a:endParaRPr lang="sv-SE" dirty="0"/>
          </a:p>
        </p:txBody>
      </p:sp>
      <p:sp>
        <p:nvSpPr>
          <p:cNvPr id="4" name="Platshållare för text 3">
            <a:extLst>
              <a:ext uri="{FF2B5EF4-FFF2-40B4-BE49-F238E27FC236}">
                <a16:creationId xmlns:a16="http://schemas.microsoft.com/office/drawing/2014/main" id="{B8505703-83E2-41F2-ACD1-6FB23A409B50}"/>
              </a:ext>
            </a:extLst>
          </p:cNvPr>
          <p:cNvSpPr>
            <a:spLocks noGrp="1"/>
          </p:cNvSpPr>
          <p:nvPr>
            <p:ph type="body" sz="quarter" idx="14"/>
          </p:nvPr>
        </p:nvSpPr>
        <p:spPr/>
        <p:txBody>
          <a:bodyPr rtlCol="0">
            <a:normAutofit fontScale="92500" lnSpcReduction="10000"/>
          </a:bodyPr>
          <a:lstStyle/>
          <a:p>
            <a:pPr rtl="0"/>
            <a:r>
              <a:rPr lang="uk-ua"/>
              <a:t>Чому ми сьогодні тут?</a:t>
            </a:r>
          </a:p>
          <a:p>
            <a:pPr rtl="0"/>
            <a:endParaRPr lang="sv-SE" dirty="0"/>
          </a:p>
        </p:txBody>
      </p:sp>
    </p:spTree>
    <p:custDataLst>
      <p:tags r:id="rId1"/>
    </p:custDataLst>
    <p:extLst>
      <p:ext uri="{BB962C8B-B14F-4D97-AF65-F5344CB8AC3E}">
        <p14:creationId xmlns:p14="http://schemas.microsoft.com/office/powerpoint/2010/main" val="1485450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7AB2872-53E1-407A-B4FE-957D4378ADAC}"/>
              </a:ext>
            </a:extLst>
          </p:cNvPr>
          <p:cNvSpPr>
            <a:spLocks noGrp="1"/>
          </p:cNvSpPr>
          <p:nvPr>
            <p:ph type="body" sz="quarter" idx="13"/>
          </p:nvPr>
        </p:nvSpPr>
        <p:spPr/>
        <p:txBody>
          <a:bodyPr rtlCol="0">
            <a:normAutofit fontScale="92500" lnSpcReduction="20000"/>
          </a:bodyPr>
          <a:lstStyle/>
          <a:p>
            <a:pPr marL="229870" indent="-229870" rtl="0"/>
            <a:r>
              <a:rPr lang="uk-ua" sz="2800" dirty="0">
                <a:cs typeface="Arial" panose="020B0604020202020204"/>
              </a:rPr>
              <a:t>Зверніть увагу на те, що відбувається навколо місця проживання людини (автомобілі, люди біля будинку тощо)</a:t>
            </a:r>
          </a:p>
          <a:p>
            <a:pPr marL="229870" indent="-229870" rtl="0"/>
            <a:r>
              <a:rPr lang="uk-ua" sz="2800" dirty="0">
                <a:cs typeface="Arial" panose="020B0604020202020204"/>
              </a:rPr>
              <a:t>Підтримуйте розмову та поцікавтесь зайнятістю та самопочуттям</a:t>
            </a:r>
          </a:p>
          <a:p>
            <a:pPr marL="229870" indent="-229870" rtl="0"/>
            <a:r>
              <a:rPr lang="uk-ua" sz="2800" dirty="0">
                <a:cs typeface="Arial" panose="020B0604020202020204"/>
              </a:rPr>
              <a:t>Допоможіть людині знайти інформацію про свої права</a:t>
            </a:r>
          </a:p>
          <a:p>
            <a:pPr marL="229870" indent="-229870" rtl="0"/>
            <a:r>
              <a:rPr lang="uk-ua" sz="2800" dirty="0">
                <a:ea typeface="+mn-lt"/>
                <a:cs typeface="+mn-lt"/>
              </a:rPr>
              <a:t>Дайте зрозуміти, що ви відкриті для спілкування</a:t>
            </a:r>
          </a:p>
          <a:p>
            <a:pPr marL="229870" indent="-229870" rtl="0"/>
            <a:r>
              <a:rPr lang="uk-ua" sz="2800" dirty="0">
                <a:ea typeface="+mn-lt"/>
                <a:cs typeface="+mn-lt"/>
              </a:rPr>
              <a:t>Прислухайтеся до</a:t>
            </a:r>
            <a:r>
              <a:rPr lang="uk-ua" sz="2800" dirty="0">
                <a:cs typeface="Arial" panose="020B0604020202020204"/>
              </a:rPr>
              <a:t> власної інтуїції! В разі занепокоєння розпитайте людину, поговоріть з тим, кому можна довіряти</a:t>
            </a:r>
            <a:endParaRPr lang="sv-SE" dirty="0">
              <a:cs typeface="Arial" panose="020B0604020202020204"/>
            </a:endParaRPr>
          </a:p>
          <a:p>
            <a:pPr marL="229870" indent="-229870" rtl="0"/>
            <a:r>
              <a:rPr lang="uk-ua" sz="2800" dirty="0">
                <a:cs typeface="Arial" panose="020B0604020202020204"/>
              </a:rPr>
              <a:t>Зв'яжіться зі службою реагування!</a:t>
            </a:r>
            <a:endParaRPr lang="sv-SE" sz="2800" dirty="0"/>
          </a:p>
        </p:txBody>
      </p:sp>
      <p:sp>
        <p:nvSpPr>
          <p:cNvPr id="3" name="Platshållare för text 2">
            <a:extLst>
              <a:ext uri="{FF2B5EF4-FFF2-40B4-BE49-F238E27FC236}">
                <a16:creationId xmlns:a16="http://schemas.microsoft.com/office/drawing/2014/main" id="{DE66FF6F-18B9-4AC5-BE1D-40BDA574737A}"/>
              </a:ext>
            </a:extLst>
          </p:cNvPr>
          <p:cNvSpPr>
            <a:spLocks noGrp="1"/>
          </p:cNvSpPr>
          <p:nvPr>
            <p:ph type="body" sz="quarter" idx="14"/>
          </p:nvPr>
        </p:nvSpPr>
        <p:spPr/>
        <p:txBody>
          <a:bodyPr rtlCol="0">
            <a:normAutofit fontScale="92500" lnSpcReduction="10000"/>
          </a:bodyPr>
          <a:lstStyle/>
          <a:p>
            <a:pPr rtl="0"/>
            <a:r>
              <a:rPr lang="uk-ua"/>
              <a:t>Що я можу зробити?</a:t>
            </a:r>
          </a:p>
        </p:txBody>
      </p:sp>
    </p:spTree>
    <p:custDataLst>
      <p:tags r:id="rId1"/>
    </p:custDataLst>
    <p:extLst>
      <p:ext uri="{BB962C8B-B14F-4D97-AF65-F5344CB8AC3E}">
        <p14:creationId xmlns:p14="http://schemas.microsoft.com/office/powerpoint/2010/main" val="318712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11199048-B42B-46AC-BC0F-D344A0560959}"/>
              </a:ext>
            </a:extLst>
          </p:cNvPr>
          <p:cNvSpPr>
            <a:spLocks noGrp="1"/>
          </p:cNvSpPr>
          <p:nvPr>
            <p:ph type="body" sz="quarter" idx="13"/>
          </p:nvPr>
        </p:nvSpPr>
        <p:spPr>
          <a:xfrm>
            <a:off x="1308100" y="2219021"/>
            <a:ext cx="9109075" cy="3754075"/>
          </a:xfrm>
        </p:spPr>
        <p:txBody>
          <a:bodyPr rtlCol="0">
            <a:normAutofit fontScale="40000" lnSpcReduction="20000"/>
          </a:bodyPr>
          <a:lstStyle/>
          <a:p>
            <a:pPr rtl="0"/>
            <a:r>
              <a:rPr lang="uk-ua" sz="3300" dirty="0"/>
              <a:t>Лінія довіри та підтримки жінок (різними мовами) </a:t>
            </a:r>
          </a:p>
          <a:p>
            <a:pPr lvl="1" rtl="0"/>
            <a:r>
              <a:rPr lang="uk-ua" sz="2800" dirty="0"/>
              <a:t>+46 20 – 50 50 50</a:t>
            </a:r>
          </a:p>
          <a:p>
            <a:pPr lvl="1" rtl="0"/>
            <a:r>
              <a:rPr lang="uk-ua" sz="2800" dirty="0"/>
              <a:t>Анонімно, безкоштовно, 24/7</a:t>
            </a:r>
          </a:p>
          <a:p>
            <a:pPr rtl="0"/>
            <a:r>
              <a:rPr lang="uk-ua" sz="3300" dirty="0"/>
              <a:t>Приймальня Міки в Гетеборзі, підтримка жертв проституції</a:t>
            </a:r>
          </a:p>
          <a:p>
            <a:pPr lvl="1" rtl="0"/>
            <a:r>
              <a:rPr lang="uk-ua" sz="2800" dirty="0"/>
              <a:t>+46 20 – 32 73 28 </a:t>
            </a:r>
          </a:p>
          <a:p>
            <a:pPr lvl="1" rtl="0"/>
            <a:r>
              <a:rPr lang="uk-ua" sz="2800" dirty="0">
                <a:hlinkClick r:id="rId4"/>
              </a:rPr>
              <a:t>через інтернет </a:t>
            </a:r>
            <a:r>
              <a:rPr lang="uk-ua" sz="2800" dirty="0"/>
              <a:t>(goteborg.se)</a:t>
            </a:r>
          </a:p>
          <a:p>
            <a:pPr lvl="1" rtl="0"/>
            <a:r>
              <a:rPr lang="uk-ua" sz="2800" dirty="0">
                <a:hlinkClick r:id="rId5"/>
              </a:rPr>
              <a:t>mikamottagningen@socialcentrum.goteborg.se</a:t>
            </a:r>
            <a:endParaRPr lang="sv-SE" sz="2800" dirty="0"/>
          </a:p>
          <a:p>
            <a:pPr rtl="0"/>
            <a:r>
              <a:rPr lang="uk-ua" sz="3300" dirty="0"/>
              <a:t>Притулок для жінок у вашому муніципалітеті</a:t>
            </a:r>
          </a:p>
          <a:p>
            <a:pPr rtl="0"/>
            <a:r>
              <a:rPr lang="uk-ua" sz="3300" dirty="0"/>
              <a:t>Профспілка</a:t>
            </a:r>
          </a:p>
          <a:p>
            <a:pPr lvl="1" rtl="0"/>
            <a:r>
              <a:rPr lang="uk-ua" sz="2800" dirty="0"/>
              <a:t>Погані умови праці, незважаючи на членство та форму зайнятості</a:t>
            </a:r>
          </a:p>
          <a:p>
            <a:pPr lvl="1" rtl="0"/>
            <a:r>
              <a:rPr lang="uk-ua" sz="2800" dirty="0"/>
              <a:t>Профспілковий центр іммігрантів без документів: </a:t>
            </a:r>
            <a:r>
              <a:rPr lang="uk-ua" sz="2800" dirty="0">
                <a:hlinkClick r:id="rId6"/>
              </a:rPr>
              <a:t>www.fcfp.se</a:t>
            </a:r>
            <a:r>
              <a:rPr lang="uk-ua" sz="2800" dirty="0"/>
              <a:t> пропонує консультацію з питань трудового права. </a:t>
            </a:r>
          </a:p>
          <a:p>
            <a:pPr lvl="1" rtl="0"/>
            <a:r>
              <a:rPr lang="uk-ua" sz="2800" dirty="0"/>
              <a:t>SAC-синдикалісти: </a:t>
            </a:r>
            <a:r>
              <a:rPr lang="uk-ua" sz="2800" dirty="0">
                <a:hlinkClick r:id="rId7"/>
              </a:rPr>
              <a:t>www.sac.se</a:t>
            </a:r>
            <a:r>
              <a:rPr lang="uk-ua" sz="2800" dirty="0"/>
              <a:t>. Пропонує консультацію з питань трудового права</a:t>
            </a:r>
          </a:p>
          <a:p>
            <a:pPr rtl="0"/>
            <a:r>
              <a:rPr lang="uk-ua" sz="3300" dirty="0"/>
              <a:t>Інформацію щодо можливих випадків проституції, торгівлі людьми можна повідомити в поліцію</a:t>
            </a:r>
            <a:endParaRPr lang="sv-SE" sz="3300" dirty="0">
              <a:solidFill>
                <a:srgbClr val="0070C0"/>
              </a:solidFill>
            </a:endParaRPr>
          </a:p>
          <a:p>
            <a:pPr lvl="1" rtl="0"/>
            <a:r>
              <a:rPr lang="uk-ua" sz="2800" dirty="0"/>
              <a:t>Залиште інформацію, зателефонувавши на +46 77 114 14 00 (або 114 14 зі шведського мобільного номера)</a:t>
            </a:r>
          </a:p>
          <a:p>
            <a:pPr lvl="1" rtl="0"/>
            <a:r>
              <a:rPr lang="uk-ua" sz="2800" dirty="0"/>
              <a:t>Через </a:t>
            </a:r>
            <a:r>
              <a:rPr lang="uk-ua" sz="2800" dirty="0">
                <a:hlinkClick r:id="rId8"/>
              </a:rPr>
              <a:t>веб-форму</a:t>
            </a:r>
            <a:endParaRPr lang="sv-SE" sz="2800" dirty="0"/>
          </a:p>
          <a:p>
            <a:pPr rtl="0">
              <a:lnSpc>
                <a:spcPct val="120000"/>
              </a:lnSpc>
            </a:pPr>
            <a:r>
              <a:rPr lang="uk-ua" sz="3300" dirty="0"/>
              <a:t>Дивіться Державна служба з питань гендерної рівності для більшості суб'єктів (</a:t>
            </a:r>
            <a:r>
              <a:rPr lang="uk-ua" sz="3300" dirty="0">
                <a:hlinkClick r:id="rId9"/>
              </a:rPr>
              <a:t>jämy.se </a:t>
            </a:r>
            <a:r>
              <a:rPr lang="uk-ua" sz="3300" dirty="0"/>
              <a:t>параграф «hänvisa vidare </a:t>
            </a:r>
            <a:br>
              <a:rPr lang="hr-HR" sz="3300" dirty="0"/>
            </a:br>
            <a:r>
              <a:rPr lang="uk-ua" sz="3300" dirty="0"/>
              <a:t>(див. далі)»)</a:t>
            </a:r>
            <a:endParaRPr lang="sv-SE" sz="3300" dirty="0"/>
          </a:p>
          <a:p>
            <a:pPr lvl="1" rtl="0"/>
            <a:endParaRPr lang="sv-SE" sz="3300" dirty="0"/>
          </a:p>
          <a:p>
            <a:pPr rtl="0"/>
            <a:endParaRPr lang="sv-SE" dirty="0"/>
          </a:p>
        </p:txBody>
      </p:sp>
      <p:sp>
        <p:nvSpPr>
          <p:cNvPr id="3" name="Platshållare för text 2">
            <a:extLst>
              <a:ext uri="{FF2B5EF4-FFF2-40B4-BE49-F238E27FC236}">
                <a16:creationId xmlns:a16="http://schemas.microsoft.com/office/drawing/2014/main" id="{FE0283C9-87CF-4DD7-8273-87BEE64E30AF}"/>
              </a:ext>
            </a:extLst>
          </p:cNvPr>
          <p:cNvSpPr>
            <a:spLocks noGrp="1"/>
          </p:cNvSpPr>
          <p:nvPr>
            <p:ph type="body" sz="quarter" idx="14"/>
          </p:nvPr>
        </p:nvSpPr>
        <p:spPr/>
        <p:txBody>
          <a:bodyPr rtlCol="0">
            <a:normAutofit fontScale="92500" lnSpcReduction="10000"/>
          </a:bodyPr>
          <a:lstStyle/>
          <a:p>
            <a:pPr rtl="0"/>
            <a:r>
              <a:rPr lang="uk-ua"/>
              <a:t>Контакти</a:t>
            </a:r>
          </a:p>
        </p:txBody>
      </p:sp>
    </p:spTree>
    <p:custDataLst>
      <p:tags r:id="rId1"/>
    </p:custDataLst>
    <p:extLst>
      <p:ext uri="{BB962C8B-B14F-4D97-AF65-F5344CB8AC3E}">
        <p14:creationId xmlns:p14="http://schemas.microsoft.com/office/powerpoint/2010/main" val="1951985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Bildobjekt 8">
            <a:hlinkClick r:id="rId3"/>
            <a:extLst>
              <a:ext uri="{FF2B5EF4-FFF2-40B4-BE49-F238E27FC236}">
                <a16:creationId xmlns:a16="http://schemas.microsoft.com/office/drawing/2014/main" id="{166E42B0-A9B3-48C7-A414-D9E0906DD52B}"/>
              </a:ext>
            </a:extLst>
          </p:cNvPr>
          <p:cNvPicPr>
            <a:picLocks noChangeAspect="1"/>
          </p:cNvPicPr>
          <p:nvPr/>
        </p:nvPicPr>
        <p:blipFill>
          <a:blip r:embed="rId4"/>
          <a:stretch>
            <a:fillRect/>
          </a:stretch>
        </p:blipFill>
        <p:spPr>
          <a:xfrm>
            <a:off x="843865" y="863582"/>
            <a:ext cx="3547141" cy="2636947"/>
          </a:xfrm>
          <a:prstGeom prst="rect">
            <a:avLst/>
          </a:prstGeom>
        </p:spPr>
      </p:pic>
      <p:pic>
        <p:nvPicPr>
          <p:cNvPr id="11" name="Bildobjekt 10">
            <a:extLst>
              <a:ext uri="{FF2B5EF4-FFF2-40B4-BE49-F238E27FC236}">
                <a16:creationId xmlns:a16="http://schemas.microsoft.com/office/drawing/2014/main" id="{7428C3C7-06B2-4F0C-A3E2-DEB046BC0670}"/>
              </a:ext>
            </a:extLst>
          </p:cNvPr>
          <p:cNvPicPr>
            <a:picLocks noChangeAspect="1"/>
          </p:cNvPicPr>
          <p:nvPr/>
        </p:nvPicPr>
        <p:blipFill>
          <a:blip r:embed="rId5"/>
          <a:stretch>
            <a:fillRect/>
          </a:stretch>
        </p:blipFill>
        <p:spPr>
          <a:xfrm>
            <a:off x="843865" y="3457732"/>
            <a:ext cx="3414408" cy="2703917"/>
          </a:xfrm>
          <a:prstGeom prst="rect">
            <a:avLst/>
          </a:prstGeom>
        </p:spPr>
      </p:pic>
      <p:sp>
        <p:nvSpPr>
          <p:cNvPr id="7" name="Platshållare för text 2">
            <a:extLst>
              <a:ext uri="{FF2B5EF4-FFF2-40B4-BE49-F238E27FC236}">
                <a16:creationId xmlns:a16="http://schemas.microsoft.com/office/drawing/2014/main" id="{9D32DD8A-1F6C-4599-B416-077D01FFD239}"/>
              </a:ext>
            </a:extLst>
          </p:cNvPr>
          <p:cNvSpPr txBox="1">
            <a:spLocks/>
          </p:cNvSpPr>
          <p:nvPr/>
        </p:nvSpPr>
        <p:spPr>
          <a:xfrm>
            <a:off x="843866" y="217251"/>
            <a:ext cx="11348134" cy="64633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0"/>
            <a:r>
              <a:rPr lang="uk-ua" sz="3600" dirty="0"/>
              <a:t>Допоможіть нам розповсюдити правильну інформацію</a:t>
            </a:r>
          </a:p>
        </p:txBody>
      </p:sp>
      <p:pic>
        <p:nvPicPr>
          <p:cNvPr id="6" name="Bildobjekt 5">
            <a:hlinkClick r:id="rId6"/>
            <a:extLst>
              <a:ext uri="{FF2B5EF4-FFF2-40B4-BE49-F238E27FC236}">
                <a16:creationId xmlns:a16="http://schemas.microsoft.com/office/drawing/2014/main" id="{7B741C4B-A58B-4D86-A053-EF3579E12647}"/>
              </a:ext>
            </a:extLst>
          </p:cNvPr>
          <p:cNvPicPr>
            <a:picLocks noChangeAspect="1"/>
          </p:cNvPicPr>
          <p:nvPr/>
        </p:nvPicPr>
        <p:blipFill>
          <a:blip r:embed="rId7"/>
          <a:stretch>
            <a:fillRect/>
          </a:stretch>
        </p:blipFill>
        <p:spPr>
          <a:xfrm>
            <a:off x="4772245" y="1011475"/>
            <a:ext cx="3547141" cy="4488994"/>
          </a:xfrm>
          <a:prstGeom prst="rect">
            <a:avLst/>
          </a:prstGeom>
        </p:spPr>
      </p:pic>
      <p:pic>
        <p:nvPicPr>
          <p:cNvPr id="12" name="Bildobjekt 11">
            <a:hlinkClick r:id="rId8"/>
            <a:extLst>
              <a:ext uri="{FF2B5EF4-FFF2-40B4-BE49-F238E27FC236}">
                <a16:creationId xmlns:a16="http://schemas.microsoft.com/office/drawing/2014/main" id="{7CA27A2B-A0C7-4D8F-B02B-838EEDDA1E0F}"/>
              </a:ext>
            </a:extLst>
          </p:cNvPr>
          <p:cNvPicPr>
            <a:picLocks noChangeAspect="1"/>
          </p:cNvPicPr>
          <p:nvPr/>
        </p:nvPicPr>
        <p:blipFill>
          <a:blip r:embed="rId9"/>
          <a:stretch>
            <a:fillRect/>
          </a:stretch>
        </p:blipFill>
        <p:spPr>
          <a:xfrm>
            <a:off x="8319386" y="1129792"/>
            <a:ext cx="3653538" cy="3679898"/>
          </a:xfrm>
          <a:prstGeom prst="rect">
            <a:avLst/>
          </a:prstGeom>
        </p:spPr>
      </p:pic>
    </p:spTree>
    <p:extLst>
      <p:ext uri="{BB962C8B-B14F-4D97-AF65-F5344CB8AC3E}">
        <p14:creationId xmlns:p14="http://schemas.microsoft.com/office/powerpoint/2010/main" val="1071768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CED6AC-5536-4FCA-8A7D-F68862CC58F1}"/>
              </a:ext>
            </a:extLst>
          </p:cNvPr>
          <p:cNvSpPr>
            <a:spLocks noGrp="1"/>
          </p:cNvSpPr>
          <p:nvPr>
            <p:ph type="title"/>
          </p:nvPr>
        </p:nvSpPr>
        <p:spPr/>
        <p:txBody>
          <a:bodyPr rtlCol="0">
            <a:normAutofit/>
          </a:bodyPr>
          <a:lstStyle/>
          <a:p>
            <a:pPr rtl="0"/>
            <a:r>
              <a:rPr lang="uk-ua" sz="2700"/>
              <a:t>Till den som informerar målgruppen</a:t>
            </a:r>
          </a:p>
        </p:txBody>
      </p:sp>
      <p:sp>
        <p:nvSpPr>
          <p:cNvPr id="3" name="Platshållare för innehåll 2">
            <a:extLst>
              <a:ext uri="{FF2B5EF4-FFF2-40B4-BE49-F238E27FC236}">
                <a16:creationId xmlns:a16="http://schemas.microsoft.com/office/drawing/2014/main" id="{65D80361-655C-4C8D-954E-8E371C9295FC}"/>
              </a:ext>
            </a:extLst>
          </p:cNvPr>
          <p:cNvSpPr>
            <a:spLocks noGrp="1"/>
          </p:cNvSpPr>
          <p:nvPr>
            <p:ph idx="11"/>
          </p:nvPr>
        </p:nvSpPr>
        <p:spPr>
          <a:xfrm>
            <a:off x="407988" y="1341438"/>
            <a:ext cx="10080000" cy="4446176"/>
          </a:xfrm>
        </p:spPr>
        <p:txBody>
          <a:bodyPr vert="horz" lIns="0" tIns="0" rIns="0" bIns="0" rtlCol="0" anchor="t">
            <a:normAutofit/>
          </a:bodyPr>
          <a:lstStyle/>
          <a:p>
            <a:pPr marL="0" indent="0" rtl="0">
              <a:buNone/>
            </a:pPr>
            <a:r>
              <a:rPr lang="uk-ua" sz="1600"/>
              <a:t>Att vara på flykt är att vara i en utsatt situation. Det finns en risk att andra människor utnyttjar detta faktum för egen vinning. Detta kan ske genom våld och hot men </a:t>
            </a:r>
            <a:r>
              <a:rPr lang="uk-ua" sz="1600">
                <a:solidFill>
                  <a:srgbClr val="FF0000"/>
                </a:solidFill>
              </a:rPr>
              <a:t>oftast används lockande erbjudande</a:t>
            </a:r>
            <a:r>
              <a:rPr lang="uk-ua" sz="1600"/>
              <a:t> av olika slag. </a:t>
            </a:r>
            <a:endParaRPr lang="sv-SE" sz="1600" dirty="0">
              <a:cs typeface="Arial"/>
            </a:endParaRPr>
          </a:p>
          <a:p>
            <a:pPr marL="229870" indent="-229870" rtl="0"/>
            <a:r>
              <a:rPr lang="uk-ua" sz="1600"/>
              <a:t>Jobberbjudanden (vanligt förekommande är arbeten inom grön näring, städ, bygg etc. Också erbjudande om att sälja sex) </a:t>
            </a:r>
            <a:endParaRPr lang="sv-SE" sz="1600" dirty="0">
              <a:cs typeface="Arial" panose="020B0604020202020204"/>
            </a:endParaRPr>
          </a:p>
          <a:p>
            <a:pPr marL="229870" indent="-229870" rtl="0"/>
            <a:r>
              <a:rPr lang="uk-ua" sz="1600"/>
              <a:t>Boendeerbjudanden (Informera om behovet av vaksamhet och risken att tvingas betala med arbete/sexuella tjänster)</a:t>
            </a:r>
            <a:endParaRPr lang="sv-SE" sz="1600" dirty="0">
              <a:cs typeface="Arial" panose="020B0604020202020204"/>
            </a:endParaRPr>
          </a:p>
          <a:p>
            <a:pPr marL="229870" indent="-229870" rtl="0"/>
            <a:r>
              <a:rPr lang="uk-ua" sz="1600"/>
              <a:t>Oklara arbetsvillkor och muntliga avtal (Informera om rätten till skriftliga avtal och reglering av arbetstid som gäller i Sverige)</a:t>
            </a:r>
            <a:endParaRPr lang="sv-SE" sz="1600" dirty="0">
              <a:cs typeface="Arial" panose="020B0604020202020204"/>
            </a:endParaRPr>
          </a:p>
          <a:p>
            <a:pPr marL="229870" indent="-229870" rtl="0"/>
            <a:r>
              <a:rPr lang="uk-ua" sz="1600"/>
              <a:t>Påstådd skuld (Informera om att påstådda skulder inte sällan används som hot/påtryckning)</a:t>
            </a:r>
            <a:endParaRPr lang="sv-SE" sz="1600" dirty="0">
              <a:cs typeface="Arial" panose="020B0604020202020204"/>
            </a:endParaRPr>
          </a:p>
          <a:p>
            <a:pPr marL="229870" indent="-229870" rtl="0"/>
            <a:r>
              <a:rPr lang="uk-ua" sz="1600"/>
              <a:t>Vilseledning gällande rättigheter (Informera om att vilseledning/felinformation kring rättigheter, lagstiftning, tillit till rättsväsende etc är ett effektivt maktmedel i syfte att utnyttja någon) Viktigt därför att människor tillhandahålls adekvat information och kunskap om samhället.  </a:t>
            </a:r>
            <a:endParaRPr lang="sv-SE" sz="1600" dirty="0">
              <a:cs typeface="Arial"/>
            </a:endParaRPr>
          </a:p>
          <a:p>
            <a:pPr marL="229870" indent="-229870" rtl="0"/>
            <a:r>
              <a:rPr lang="uk-ua" sz="1600"/>
              <a:t>Informera om att man </a:t>
            </a:r>
            <a:r>
              <a:rPr lang="uk-ua" sz="1600">
                <a:solidFill>
                  <a:srgbClr val="FF0000"/>
                </a:solidFill>
              </a:rPr>
              <a:t>alltid</a:t>
            </a:r>
            <a:r>
              <a:rPr lang="uk-ua" sz="1600"/>
              <a:t> kan vända sig till polis, socialtjänst och regionkoordinatorer för anmälan, stöd och hjälp och att det INTE kommer att riskera inskränkning av rätt till uppehälle, skydd, stöd, ekonomi etc. </a:t>
            </a:r>
            <a:endParaRPr lang="sv-SE" sz="1600" dirty="0">
              <a:cs typeface="Arial"/>
            </a:endParaRPr>
          </a:p>
          <a:p>
            <a:pPr marL="0" indent="0" rtl="0">
              <a:buNone/>
            </a:pPr>
            <a:endParaRPr lang="sv-SE" sz="1700" dirty="0">
              <a:cs typeface="Arial"/>
            </a:endParaRPr>
          </a:p>
          <a:p>
            <a:pPr marL="229870" indent="-229870" rtl="0"/>
            <a:endParaRPr lang="sv-SE" dirty="0">
              <a:cs typeface="Arial" panose="020B0604020202020204"/>
            </a:endParaRPr>
          </a:p>
        </p:txBody>
      </p:sp>
    </p:spTree>
    <p:extLst>
      <p:ext uri="{BB962C8B-B14F-4D97-AF65-F5344CB8AC3E}">
        <p14:creationId xmlns:p14="http://schemas.microsoft.com/office/powerpoint/2010/main" val="3428799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F777499D-1D0B-48E0-ACEC-807492458057}"/>
              </a:ext>
            </a:extLst>
          </p:cNvPr>
          <p:cNvSpPr>
            <a:spLocks noGrp="1"/>
          </p:cNvSpPr>
          <p:nvPr>
            <p:ph type="title"/>
          </p:nvPr>
        </p:nvSpPr>
        <p:spPr/>
        <p:txBody>
          <a:bodyPr rtlCol="0">
            <a:normAutofit/>
          </a:bodyPr>
          <a:lstStyle/>
          <a:p>
            <a:pPr rtl="0"/>
            <a:r>
              <a:rPr lang="uk-ua" sz="2700"/>
              <a:t>Stöd och material</a:t>
            </a:r>
          </a:p>
        </p:txBody>
      </p:sp>
      <p:sp>
        <p:nvSpPr>
          <p:cNvPr id="8" name="Platshållare för innehåll 7">
            <a:extLst>
              <a:ext uri="{FF2B5EF4-FFF2-40B4-BE49-F238E27FC236}">
                <a16:creationId xmlns:a16="http://schemas.microsoft.com/office/drawing/2014/main" id="{5C606A64-459A-4CB0-A935-8FE43887FFD0}"/>
              </a:ext>
            </a:extLst>
          </p:cNvPr>
          <p:cNvSpPr>
            <a:spLocks noGrp="1"/>
          </p:cNvSpPr>
          <p:nvPr>
            <p:ph idx="11"/>
          </p:nvPr>
        </p:nvSpPr>
        <p:spPr>
          <a:xfrm>
            <a:off x="407988" y="1341438"/>
            <a:ext cx="10080000" cy="4175124"/>
          </a:xfrm>
        </p:spPr>
        <p:txBody>
          <a:bodyPr vert="horz" lIns="0" tIns="0" rIns="0" bIns="0" rtlCol="0" anchor="t">
            <a:normAutofit/>
          </a:bodyPr>
          <a:lstStyle/>
          <a:p>
            <a:pPr marL="229870" indent="-229870" rtl="0"/>
            <a:r>
              <a:rPr lang="uk-ua" sz="1700"/>
              <a:t>Jämställhetsmyndigheten: </a:t>
            </a:r>
            <a:r>
              <a:rPr lang="uk-ua" sz="1700">
                <a:hlinkClick r:id="rId3"/>
              </a:rPr>
              <a:t>www.jamstalldhetsmyndigheten.se</a:t>
            </a:r>
            <a:r>
              <a:rPr lang="uk-ua" sz="1700"/>
              <a:t> </a:t>
            </a:r>
            <a:r>
              <a:rPr lang="uk-ua" sz="1400" i="1"/>
              <a:t>Här finns </a:t>
            </a:r>
            <a:r>
              <a:rPr lang="uk-ua" sz="1400" i="1">
                <a:cs typeface="Arial"/>
              </a:rPr>
              <a:t>webbutbildningar, stöd till yrkesverksamma, bland annat stödtelefonen, manualen och andra styrande dokument, lägesanalyser</a:t>
            </a:r>
          </a:p>
          <a:p>
            <a:pPr marL="229870" indent="-229870" rtl="0"/>
            <a:r>
              <a:rPr lang="uk-ua" sz="1700"/>
              <a:t>Regionkoordinatorer mot prostitution och människohandel</a:t>
            </a:r>
            <a:endParaRPr lang="sv-SE" sz="1700" dirty="0">
              <a:cs typeface="Arial"/>
            </a:endParaRPr>
          </a:p>
          <a:p>
            <a:pPr marL="229870" indent="-229870" rtl="0"/>
            <a:r>
              <a:rPr lang="uk-ua" sz="1700"/>
              <a:t>Fackligt center för papperslösa: </a:t>
            </a:r>
            <a:r>
              <a:rPr lang="uk-ua" sz="1700">
                <a:hlinkClick r:id="rId4"/>
              </a:rPr>
              <a:t>www.fcfp.se</a:t>
            </a:r>
            <a:r>
              <a:rPr lang="uk-ua" sz="1700"/>
              <a:t> </a:t>
            </a:r>
            <a:r>
              <a:rPr lang="uk-ua" sz="1400" i="1"/>
              <a:t>Erbjuder hjälp med arbetsrättsliga frågor. </a:t>
            </a:r>
          </a:p>
          <a:p>
            <a:pPr marL="229870" indent="-229870" rtl="0"/>
            <a:r>
              <a:rPr lang="uk-ua" sz="1700"/>
              <a:t>SAC-Syndikalisterna: </a:t>
            </a:r>
            <a:r>
              <a:rPr lang="uk-ua" sz="1700">
                <a:hlinkClick r:id="rId5"/>
              </a:rPr>
              <a:t>www.sac.se</a:t>
            </a:r>
            <a:r>
              <a:rPr lang="uk-ua" sz="1700"/>
              <a:t> </a:t>
            </a:r>
            <a:r>
              <a:rPr lang="uk-ua" sz="1400" i="1"/>
              <a:t>Erbjuder hjälp i arbetsrättsliga frågor.</a:t>
            </a:r>
            <a:endParaRPr lang="sv-SE" sz="1700" dirty="0"/>
          </a:p>
          <a:p>
            <a:pPr marL="229870" indent="-229870" rtl="0"/>
            <a:endParaRPr lang="sv-SE" sz="1400" i="1" dirty="0">
              <a:cs typeface="Arial"/>
            </a:endParaRPr>
          </a:p>
          <a:p>
            <a:pPr marL="0" indent="0" rtl="0">
              <a:buNone/>
            </a:pPr>
            <a:endParaRPr lang="sv-SE" sz="1700" dirty="0">
              <a:cs typeface="Arial"/>
            </a:endParaRPr>
          </a:p>
          <a:p>
            <a:pPr marL="0" indent="0" rtl="0">
              <a:buNone/>
            </a:pPr>
            <a:endParaRPr lang="sv-SE" dirty="0"/>
          </a:p>
          <a:p>
            <a:pPr marL="229870" indent="-229870" rtl="0"/>
            <a:endParaRPr lang="sv-SE" dirty="0">
              <a:cs typeface="Arial"/>
            </a:endParaRPr>
          </a:p>
          <a:p>
            <a:pPr marL="0" indent="0" rtl="0">
              <a:buNone/>
            </a:pPr>
            <a:endParaRPr lang="sv-SE" dirty="0"/>
          </a:p>
        </p:txBody>
      </p:sp>
      <p:sp>
        <p:nvSpPr>
          <p:cNvPr id="5" name="textruta 4">
            <a:extLst>
              <a:ext uri="{FF2B5EF4-FFF2-40B4-BE49-F238E27FC236}">
                <a16:creationId xmlns:a16="http://schemas.microsoft.com/office/drawing/2014/main" id="{B561F2F0-0C82-4112-8909-5B9C93939925}"/>
              </a:ext>
            </a:extLst>
          </p:cNvPr>
          <p:cNvSpPr txBox="1"/>
          <p:nvPr/>
        </p:nvSpPr>
        <p:spPr>
          <a:xfrm>
            <a:off x="407988" y="3274996"/>
            <a:ext cx="5961613" cy="646331"/>
          </a:xfrm>
          <a:prstGeom prst="rect">
            <a:avLst/>
          </a:prstGeom>
          <a:noFill/>
        </p:spPr>
        <p:txBody>
          <a:bodyPr wrap="square" rtlCol="0">
            <a:spAutoFit/>
          </a:bodyPr>
          <a:lstStyle/>
          <a:p>
            <a:pPr rtl="0"/>
            <a:r>
              <a:rPr lang="uk-ua">
                <a:hlinkClick r:id="rId6"/>
              </a:rPr>
              <a:t>To you fleeing Ukraine | Swedish Gender Equality Agency</a:t>
            </a:r>
            <a:endParaRPr lang="sv-SE" dirty="0"/>
          </a:p>
        </p:txBody>
      </p:sp>
      <p:sp>
        <p:nvSpPr>
          <p:cNvPr id="2" name="textruta 1">
            <a:extLst>
              <a:ext uri="{FF2B5EF4-FFF2-40B4-BE49-F238E27FC236}">
                <a16:creationId xmlns:a16="http://schemas.microsoft.com/office/drawing/2014/main" id="{5DC05E82-27EE-B832-CEA3-0C69D6926296}"/>
              </a:ext>
            </a:extLst>
          </p:cNvPr>
          <p:cNvSpPr txBox="1"/>
          <p:nvPr/>
        </p:nvSpPr>
        <p:spPr>
          <a:xfrm>
            <a:off x="411804" y="4165060"/>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rtl="0"/>
            <a:r>
              <a:rPr lang="uk-ua">
                <a:hlinkClick r:id="rId7"/>
              </a:rPr>
              <a:t>Till dig som är barn på flykt_Språk Svenska (jamstalldhetsmyndigheten.se)</a:t>
            </a:r>
            <a:endParaRPr lang="en-US"/>
          </a:p>
        </p:txBody>
      </p:sp>
    </p:spTree>
    <p:extLst>
      <p:ext uri="{BB962C8B-B14F-4D97-AF65-F5344CB8AC3E}">
        <p14:creationId xmlns:p14="http://schemas.microsoft.com/office/powerpoint/2010/main" val="2017824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F72675CC-4A51-4BF1-861D-E150F8A59211}"/>
              </a:ext>
            </a:extLst>
          </p:cNvPr>
          <p:cNvSpPr>
            <a:spLocks noGrp="1"/>
          </p:cNvSpPr>
          <p:nvPr>
            <p:ph type="body" sz="quarter" idx="13"/>
          </p:nvPr>
        </p:nvSpPr>
        <p:spPr>
          <a:xfrm>
            <a:off x="1308100" y="2219022"/>
            <a:ext cx="9109075" cy="3709830"/>
          </a:xfrm>
        </p:spPr>
        <p:txBody>
          <a:bodyPr rtlCol="0"/>
          <a:lstStyle/>
          <a:p>
            <a:pPr rtl="0"/>
            <a:r>
              <a:rPr lang="uk-ua" dirty="0"/>
              <a:t>20-30 мільйонів людей знаходяться у складних життєвих обставинах</a:t>
            </a:r>
          </a:p>
          <a:p>
            <a:pPr rtl="0"/>
            <a:r>
              <a:rPr lang="uk-ua" dirty="0"/>
              <a:t>З них 1,2 млн - діти</a:t>
            </a:r>
          </a:p>
          <a:p>
            <a:pPr rtl="0"/>
            <a:r>
              <a:rPr lang="uk-ua" dirty="0"/>
              <a:t>Жебрацтво, крадіжки, незаконний продаж наркотиків та алкоголю, примусове одруження, продаж сексуальних послуг, експлуатація на робочому місці або у домашньому господарстві</a:t>
            </a:r>
          </a:p>
          <a:p>
            <a:pPr rtl="0"/>
            <a:r>
              <a:rPr lang="uk-ua" dirty="0"/>
              <a:t>Шляхом примусу, обману або залякування</a:t>
            </a:r>
          </a:p>
        </p:txBody>
      </p:sp>
      <p:sp>
        <p:nvSpPr>
          <p:cNvPr id="3" name="Platshållare för text 2">
            <a:extLst>
              <a:ext uri="{FF2B5EF4-FFF2-40B4-BE49-F238E27FC236}">
                <a16:creationId xmlns:a16="http://schemas.microsoft.com/office/drawing/2014/main" id="{F5BF99E5-5A97-4B01-9517-F4C76038E9DA}"/>
              </a:ext>
            </a:extLst>
          </p:cNvPr>
          <p:cNvSpPr>
            <a:spLocks noGrp="1"/>
          </p:cNvSpPr>
          <p:nvPr>
            <p:ph type="body" sz="quarter" idx="14"/>
          </p:nvPr>
        </p:nvSpPr>
        <p:spPr/>
        <p:txBody>
          <a:bodyPr rtlCol="0">
            <a:normAutofit fontScale="55000" lnSpcReduction="20000"/>
          </a:bodyPr>
          <a:lstStyle/>
          <a:p>
            <a:pPr rtl="0"/>
            <a:r>
              <a:rPr lang="uk-ua"/>
              <a:t>Що таке проституція і торгівля людьми?</a:t>
            </a:r>
          </a:p>
        </p:txBody>
      </p:sp>
    </p:spTree>
    <p:custDataLst>
      <p:tags r:id="rId1"/>
    </p:custDataLst>
    <p:extLst>
      <p:ext uri="{BB962C8B-B14F-4D97-AF65-F5344CB8AC3E}">
        <p14:creationId xmlns:p14="http://schemas.microsoft.com/office/powerpoint/2010/main" val="343307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E6D32910-925E-4CBC-B191-87587CD3470F}"/>
              </a:ext>
            </a:extLst>
          </p:cNvPr>
          <p:cNvSpPr>
            <a:spLocks noGrp="1"/>
          </p:cNvSpPr>
          <p:nvPr>
            <p:ph type="body" sz="quarter" idx="13"/>
          </p:nvPr>
        </p:nvSpPr>
        <p:spPr>
          <a:xfrm>
            <a:off x="1308100" y="2219021"/>
            <a:ext cx="9109075" cy="3916307"/>
          </a:xfrm>
        </p:spPr>
        <p:txBody>
          <a:bodyPr rtlCol="0">
            <a:normAutofit fontScale="92500" lnSpcReduction="20000"/>
          </a:bodyPr>
          <a:lstStyle/>
          <a:p>
            <a:pPr rtl="0"/>
            <a:r>
              <a:rPr lang="uk-ua" dirty="0"/>
              <a:t>Трудове право</a:t>
            </a:r>
          </a:p>
          <a:p>
            <a:pPr lvl="1" rtl="0"/>
            <a:r>
              <a:rPr lang="uk-ua" dirty="0"/>
              <a:t>На сторінці </a:t>
            </a:r>
            <a:r>
              <a:rPr lang="uk-ua" dirty="0">
                <a:hlinkClick r:id="rId4"/>
              </a:rPr>
              <a:t>informationsverige.se під рубрикою Ринок праці</a:t>
            </a:r>
            <a:r>
              <a:rPr lang="uk-ua" dirty="0"/>
              <a:t> можна знайти інформацію про шведський ринок праці та права працівника (різними мовами, українська в розробці)</a:t>
            </a:r>
          </a:p>
          <a:p>
            <a:pPr rtl="0"/>
            <a:r>
              <a:rPr lang="uk-ua" dirty="0"/>
              <a:t>Міграційне право</a:t>
            </a:r>
          </a:p>
          <a:p>
            <a:pPr lvl="1" rtl="0"/>
            <a:r>
              <a:rPr lang="uk-ua" dirty="0"/>
              <a:t>На сторінці</a:t>
            </a:r>
            <a:r>
              <a:rPr lang="uk-ua" dirty="0">
                <a:hlinkClick r:id="rId5"/>
              </a:rPr>
              <a:t> informationsverige.se під рубрикою Тимчасовий захист</a:t>
            </a:r>
            <a:r>
              <a:rPr lang="uk-ua" dirty="0"/>
              <a:t> можна знайти інформацію для біженців з України та дізнатися про ваші права відповідно до Директиви про тимчасовий захист</a:t>
            </a:r>
            <a:endParaRPr lang="sv-SE" dirty="0"/>
          </a:p>
          <a:p>
            <a:pPr rtl="0"/>
            <a:r>
              <a:rPr lang="uk-ua" dirty="0"/>
              <a:t>Жертви злочинів</a:t>
            </a:r>
          </a:p>
          <a:p>
            <a:pPr lvl="1" rtl="0"/>
            <a:r>
              <a:rPr lang="uk-ua" dirty="0"/>
              <a:t>Ніколи не анулюйте право на проживання!</a:t>
            </a:r>
          </a:p>
          <a:p>
            <a:pPr lvl="1" rtl="0"/>
            <a:r>
              <a:rPr lang="uk-ua" dirty="0">
                <a:hlinkClick r:id="rId6"/>
              </a:rPr>
              <a:t>На сторінці Brottsofferjouren.se</a:t>
            </a:r>
            <a:r>
              <a:rPr lang="uk-ua" dirty="0"/>
              <a:t> ви знайдете підтримку різними мовами, включаючи англійську та російську</a:t>
            </a:r>
          </a:p>
          <a:p>
            <a:pPr lvl="1" rtl="0"/>
            <a:r>
              <a:rPr lang="uk-ua" dirty="0"/>
              <a:t>тел.: 116 006</a:t>
            </a:r>
          </a:p>
          <a:p>
            <a:pPr lvl="1" rtl="0"/>
            <a:endParaRPr lang="sv-SE" dirty="0"/>
          </a:p>
        </p:txBody>
      </p:sp>
      <p:sp>
        <p:nvSpPr>
          <p:cNvPr id="3" name="Platshållare för text 2">
            <a:extLst>
              <a:ext uri="{FF2B5EF4-FFF2-40B4-BE49-F238E27FC236}">
                <a16:creationId xmlns:a16="http://schemas.microsoft.com/office/drawing/2014/main" id="{0DC5FBDE-B224-46F3-B4E5-C35A5FD75003}"/>
              </a:ext>
            </a:extLst>
          </p:cNvPr>
          <p:cNvSpPr>
            <a:spLocks noGrp="1"/>
          </p:cNvSpPr>
          <p:nvPr>
            <p:ph type="body" sz="quarter" idx="14"/>
          </p:nvPr>
        </p:nvSpPr>
        <p:spPr>
          <a:xfrm>
            <a:off x="1308099" y="1117584"/>
            <a:ext cx="7096992" cy="646331"/>
          </a:xfrm>
        </p:spPr>
        <p:txBody>
          <a:bodyPr rtlCol="0">
            <a:normAutofit fontScale="92500" lnSpcReduction="10000"/>
          </a:bodyPr>
          <a:lstStyle/>
          <a:p>
            <a:pPr rtl="0"/>
            <a:r>
              <a:rPr lang="uk-ua"/>
              <a:t>Які в мене права?</a:t>
            </a:r>
          </a:p>
        </p:txBody>
      </p:sp>
    </p:spTree>
    <p:custDataLst>
      <p:tags r:id="rId1"/>
    </p:custDataLst>
    <p:extLst>
      <p:ext uri="{BB962C8B-B14F-4D97-AF65-F5344CB8AC3E}">
        <p14:creationId xmlns:p14="http://schemas.microsoft.com/office/powerpoint/2010/main" val="1984587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CB869339-D9E3-4A5B-A9C8-F772CACDCA7E}"/>
              </a:ext>
            </a:extLst>
          </p:cNvPr>
          <p:cNvSpPr>
            <a:spLocks noGrp="1"/>
          </p:cNvSpPr>
          <p:nvPr>
            <p:ph type="body" sz="quarter" idx="13"/>
          </p:nvPr>
        </p:nvSpPr>
        <p:spPr/>
        <p:txBody>
          <a:bodyPr rtlCol="0">
            <a:normAutofit lnSpcReduction="10000"/>
          </a:bodyPr>
          <a:lstStyle/>
          <a:p>
            <a:pPr rtl="0"/>
            <a:r>
              <a:rPr lang="uk-ua"/>
              <a:t>Жертви насильства, яке й досі триває</a:t>
            </a:r>
          </a:p>
          <a:p>
            <a:pPr rtl="0"/>
            <a:r>
              <a:rPr lang="uk-ua"/>
              <a:t>Соціальна дискримінація - виключення</a:t>
            </a:r>
          </a:p>
          <a:p>
            <a:pPr rtl="0"/>
            <a:r>
              <a:rPr lang="uk-ua"/>
              <a:t>Психічні захворювання</a:t>
            </a:r>
          </a:p>
          <a:p>
            <a:pPr rtl="0"/>
            <a:r>
              <a:rPr lang="uk-ua"/>
              <a:t>Інтелектуальні функціональні обмеження</a:t>
            </a:r>
          </a:p>
          <a:p>
            <a:pPr rtl="0"/>
            <a:r>
              <a:rPr lang="uk-ua"/>
              <a:t>Нервово-психічні функціональні варіації, СДУГ та аутизм</a:t>
            </a:r>
          </a:p>
          <a:p>
            <a:pPr rtl="0"/>
            <a:r>
              <a:rPr lang="uk-ua"/>
              <a:t>Гетерогенна цільова група</a:t>
            </a:r>
          </a:p>
          <a:p>
            <a:pPr rtl="0"/>
            <a:r>
              <a:rPr lang="uk-ua"/>
              <a:t>Біженці</a:t>
            </a:r>
          </a:p>
          <a:p>
            <a:pPr marL="0" indent="0" rtl="0">
              <a:buNone/>
            </a:pPr>
            <a:endParaRPr lang="sv-SE" dirty="0"/>
          </a:p>
        </p:txBody>
      </p:sp>
      <p:sp>
        <p:nvSpPr>
          <p:cNvPr id="3" name="Platshållare för text 2">
            <a:extLst>
              <a:ext uri="{FF2B5EF4-FFF2-40B4-BE49-F238E27FC236}">
                <a16:creationId xmlns:a16="http://schemas.microsoft.com/office/drawing/2014/main" id="{B2206F5C-E0FC-4001-AF9F-E328E48F1254}"/>
              </a:ext>
            </a:extLst>
          </p:cNvPr>
          <p:cNvSpPr>
            <a:spLocks noGrp="1"/>
          </p:cNvSpPr>
          <p:nvPr>
            <p:ph type="body" sz="quarter" idx="14"/>
          </p:nvPr>
        </p:nvSpPr>
        <p:spPr>
          <a:xfrm>
            <a:off x="1308098" y="870156"/>
            <a:ext cx="9109075" cy="893760"/>
          </a:xfrm>
        </p:spPr>
        <p:txBody>
          <a:bodyPr rtlCol="0">
            <a:noAutofit/>
          </a:bodyPr>
          <a:lstStyle/>
          <a:p>
            <a:pPr rtl="0"/>
            <a:r>
              <a:rPr lang="uk-ua" sz="4400" dirty="0"/>
              <a:t>Яка категорія людей частіше опиняється у вразливих ситуаціях?</a:t>
            </a:r>
          </a:p>
        </p:txBody>
      </p:sp>
    </p:spTree>
    <p:custDataLst>
      <p:tags r:id="rId1"/>
    </p:custDataLst>
    <p:extLst>
      <p:ext uri="{BB962C8B-B14F-4D97-AF65-F5344CB8AC3E}">
        <p14:creationId xmlns:p14="http://schemas.microsoft.com/office/powerpoint/2010/main" val="918434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6B64988-7745-4839-98E3-40381A7F6314}"/>
              </a:ext>
            </a:extLst>
          </p:cNvPr>
          <p:cNvSpPr>
            <a:spLocks noGrp="1"/>
          </p:cNvSpPr>
          <p:nvPr>
            <p:ph type="body" sz="quarter" idx="13"/>
          </p:nvPr>
        </p:nvSpPr>
        <p:spPr>
          <a:xfrm>
            <a:off x="1322168" y="2219022"/>
            <a:ext cx="9109075" cy="3378038"/>
          </a:xfrm>
        </p:spPr>
        <p:txBody>
          <a:bodyPr rtlCol="0">
            <a:normAutofit fontScale="47500" lnSpcReduction="20000"/>
          </a:bodyPr>
          <a:lstStyle/>
          <a:p>
            <a:pPr rtl="0"/>
            <a:r>
              <a:rPr lang="uk-ua"/>
              <a:t>У вас забрали документи, що посвідчують особу</a:t>
            </a:r>
          </a:p>
          <a:p>
            <a:pPr rtl="0"/>
            <a:r>
              <a:rPr lang="uk-ua"/>
              <a:t>Вас змушують до сексуальних дій</a:t>
            </a:r>
          </a:p>
          <a:p>
            <a:pPr rtl="0"/>
            <a:r>
              <a:rPr lang="uk-ua"/>
              <a:t>Вам пропонують житло в обмін на роботу або інші документи, наприклад, дозвіл на проживання</a:t>
            </a:r>
          </a:p>
          <a:p>
            <a:pPr rtl="0"/>
            <a:r>
              <a:rPr lang="uk-ua"/>
              <a:t>Вас змушують щодня працювати багато годин за низьку плату або безплатно</a:t>
            </a:r>
          </a:p>
          <a:p>
            <a:pPr rtl="0"/>
            <a:r>
              <a:rPr lang="uk-ua"/>
              <a:t>Люди, які не представляють державні органи влади, надали вам житло, яке не відповідає мінімальним стандартам умов проживання</a:t>
            </a:r>
          </a:p>
          <a:p>
            <a:pPr rtl="0"/>
            <a:r>
              <a:rPr lang="uk-ua"/>
              <a:t>Вам повідомляють хибну інформацію про ваші права у Швеції</a:t>
            </a:r>
          </a:p>
          <a:p>
            <a:pPr rtl="0"/>
            <a:r>
              <a:rPr lang="uk-ua"/>
              <a:t>Ваш роботодавець не надає </a:t>
            </a:r>
            <a:r>
              <a:rPr lang="uk-ua">
                <a:ea typeface="+mn-lt"/>
                <a:cs typeface="+mn-lt"/>
              </a:rPr>
              <a:t>чіткої інформації про заробітну плату, відпустку та умови праці/безпеку</a:t>
            </a:r>
            <a:endParaRPr lang="en-US" dirty="0"/>
          </a:p>
          <a:p>
            <a:pPr rtl="0"/>
            <a:r>
              <a:rPr lang="uk-ua"/>
              <a:t>Рішення приймаються за людину</a:t>
            </a:r>
          </a:p>
          <a:p>
            <a:pPr rtl="0"/>
            <a:r>
              <a:rPr lang="uk-ua"/>
              <a:t>Вас наполегливо хочуть супроводжувати проти вашого бажання, коли ви звернулися за підтримкою або медичною допомогою</a:t>
            </a:r>
          </a:p>
          <a:p>
            <a:pPr rtl="0"/>
            <a:r>
              <a:rPr lang="uk-ua"/>
              <a:t>Вам або вашим близьким погрожують</a:t>
            </a:r>
          </a:p>
          <a:p>
            <a:pPr rtl="0"/>
            <a:r>
              <a:rPr lang="uk-ua"/>
              <a:t>Від вас вимагають виплату боргів, про які вам нічого не відомо</a:t>
            </a:r>
          </a:p>
          <a:p>
            <a:pPr rtl="0"/>
            <a:r>
              <a:rPr lang="uk-ua">
                <a:ea typeface="+mn-lt"/>
                <a:cs typeface="+mn-lt"/>
              </a:rPr>
              <a:t>Невідомі/сторонні особи «ошиваються» біля будинку, намагаючись встановити контакт з потенційними жертвами</a:t>
            </a:r>
          </a:p>
        </p:txBody>
      </p:sp>
      <p:sp>
        <p:nvSpPr>
          <p:cNvPr id="3" name="Platshållare för text 2">
            <a:extLst>
              <a:ext uri="{FF2B5EF4-FFF2-40B4-BE49-F238E27FC236}">
                <a16:creationId xmlns:a16="http://schemas.microsoft.com/office/drawing/2014/main" id="{62DC05C5-339D-4049-A82F-9F40238223F2}"/>
              </a:ext>
            </a:extLst>
          </p:cNvPr>
          <p:cNvSpPr>
            <a:spLocks noGrp="1"/>
          </p:cNvSpPr>
          <p:nvPr>
            <p:ph type="body" sz="quarter" idx="14"/>
          </p:nvPr>
        </p:nvSpPr>
        <p:spPr>
          <a:xfrm>
            <a:off x="1308099" y="1117584"/>
            <a:ext cx="7503392" cy="646331"/>
          </a:xfrm>
        </p:spPr>
        <p:txBody>
          <a:bodyPr rtlCol="0">
            <a:normAutofit fontScale="92500" lnSpcReduction="10000"/>
          </a:bodyPr>
          <a:lstStyle/>
          <a:p>
            <a:pPr rtl="0"/>
            <a:r>
              <a:rPr lang="uk-ua"/>
              <a:t>Як це трапляється (приклад)</a:t>
            </a:r>
          </a:p>
        </p:txBody>
      </p:sp>
    </p:spTree>
    <p:custDataLst>
      <p:tags r:id="rId1"/>
    </p:custDataLst>
    <p:extLst>
      <p:ext uri="{BB962C8B-B14F-4D97-AF65-F5344CB8AC3E}">
        <p14:creationId xmlns:p14="http://schemas.microsoft.com/office/powerpoint/2010/main" val="609445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747DF04C-43B7-425B-AC19-A4EE63EBA5F2}"/>
              </a:ext>
            </a:extLst>
          </p:cNvPr>
          <p:cNvSpPr>
            <a:spLocks noGrp="1"/>
          </p:cNvSpPr>
          <p:nvPr>
            <p:ph type="body" sz="quarter" idx="13"/>
          </p:nvPr>
        </p:nvSpPr>
        <p:spPr>
          <a:xfrm>
            <a:off x="1308100" y="2219022"/>
            <a:ext cx="9109075" cy="3945804"/>
          </a:xfrm>
        </p:spPr>
        <p:txBody>
          <a:bodyPr rtlCol="0">
            <a:normAutofit fontScale="77500" lnSpcReduction="20000"/>
          </a:bodyPr>
          <a:lstStyle/>
          <a:p>
            <a:pPr rtl="0"/>
            <a:r>
              <a:rPr lang="uk-ua" dirty="0"/>
              <a:t>Безпосередні свідчення людини</a:t>
            </a:r>
          </a:p>
          <a:p>
            <a:pPr rtl="0"/>
            <a:r>
              <a:rPr lang="uk-ua" dirty="0"/>
              <a:t>Відсутність документа, що посвідчує особу</a:t>
            </a:r>
          </a:p>
          <a:p>
            <a:pPr rtl="0"/>
            <a:r>
              <a:rPr lang="uk-ua" dirty="0"/>
              <a:t>Переконання, що сім'ю чекають неприємності, якщо «таємниця» відкриється</a:t>
            </a:r>
          </a:p>
          <a:p>
            <a:pPr rtl="0"/>
            <a:r>
              <a:rPr lang="uk-ua" dirty="0"/>
              <a:t>Тілесні ушкодження: синці, подряпини, опіки, зламані кістки або інші травми, що не мають розумного пояснення </a:t>
            </a:r>
          </a:p>
          <a:p>
            <a:pPr rtl="0"/>
            <a:r>
              <a:rPr lang="uk-ua" dirty="0"/>
              <a:t>Номер телефону, на який людина дзвонить, перш ніж вступити в контакт з органами влади        </a:t>
            </a:r>
          </a:p>
          <a:p>
            <a:pPr rtl="0"/>
            <a:r>
              <a:rPr lang="uk-ua" dirty="0"/>
              <a:t>Відсутність контактної інформації до особи, яка зустрічала людину в момент приїзду</a:t>
            </a:r>
          </a:p>
          <a:p>
            <a:pPr rtl="0"/>
            <a:r>
              <a:rPr lang="uk-ua" dirty="0"/>
              <a:t>Непояснимі зникнення на тривалий час з місця проживання</a:t>
            </a:r>
          </a:p>
          <a:p>
            <a:pPr rtl="0"/>
            <a:r>
              <a:rPr lang="uk-ua" dirty="0">
                <a:ea typeface="+mn-lt"/>
                <a:cs typeface="+mn-lt"/>
              </a:rPr>
              <a:t>Невідомі особи забирають людину з квартири</a:t>
            </a:r>
            <a:endParaRPr lang="sv-SE" dirty="0"/>
          </a:p>
          <a:p>
            <a:pPr rtl="0"/>
            <a:endParaRPr lang="sv-SE" dirty="0"/>
          </a:p>
        </p:txBody>
      </p:sp>
      <p:sp>
        <p:nvSpPr>
          <p:cNvPr id="3" name="Platshållare för text 2">
            <a:extLst>
              <a:ext uri="{FF2B5EF4-FFF2-40B4-BE49-F238E27FC236}">
                <a16:creationId xmlns:a16="http://schemas.microsoft.com/office/drawing/2014/main" id="{6114DF4C-57A7-4F07-9214-986418848B69}"/>
              </a:ext>
            </a:extLst>
          </p:cNvPr>
          <p:cNvSpPr>
            <a:spLocks noGrp="1"/>
          </p:cNvSpPr>
          <p:nvPr>
            <p:ph type="body" sz="quarter" idx="14"/>
          </p:nvPr>
        </p:nvSpPr>
        <p:spPr>
          <a:xfrm>
            <a:off x="1308099" y="1117584"/>
            <a:ext cx="8500919" cy="646331"/>
          </a:xfrm>
        </p:spPr>
        <p:txBody>
          <a:bodyPr rtlCol="0">
            <a:normAutofit fontScale="92500" lnSpcReduction="10000"/>
          </a:bodyPr>
          <a:lstStyle/>
          <a:p>
            <a:pPr rtl="0"/>
            <a:r>
              <a:rPr lang="uk-ua"/>
              <a:t>Ознаки того, що людина може знаходитися у вразливій ситуації</a:t>
            </a:r>
          </a:p>
          <a:p>
            <a:pPr rtl="0"/>
            <a:endParaRPr lang="sv-SE" dirty="0"/>
          </a:p>
        </p:txBody>
      </p:sp>
    </p:spTree>
    <p:custDataLst>
      <p:tags r:id="rId1"/>
    </p:custDataLst>
    <p:extLst>
      <p:ext uri="{BB962C8B-B14F-4D97-AF65-F5344CB8AC3E}">
        <p14:creationId xmlns:p14="http://schemas.microsoft.com/office/powerpoint/2010/main" val="184660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F07D5D43-FAD6-4D52-8C80-B0402DE3C594}"/>
              </a:ext>
            </a:extLst>
          </p:cNvPr>
          <p:cNvSpPr>
            <a:spLocks noGrp="1"/>
          </p:cNvSpPr>
          <p:nvPr>
            <p:ph type="body" sz="quarter" idx="13"/>
          </p:nvPr>
        </p:nvSpPr>
        <p:spPr>
          <a:xfrm>
            <a:off x="1308100" y="2219021"/>
            <a:ext cx="9109075" cy="4152281"/>
          </a:xfrm>
        </p:spPr>
        <p:txBody>
          <a:bodyPr rtlCol="0">
            <a:normAutofit fontScale="85000" lnSpcReduction="20000"/>
          </a:bodyPr>
          <a:lstStyle/>
          <a:p>
            <a:pPr rtl="0"/>
            <a:r>
              <a:rPr lang="uk-ua" dirty="0">
                <a:ea typeface="+mn-lt"/>
                <a:cs typeface="+mn-lt"/>
              </a:rPr>
              <a:t>Мешканець квартири відсутній, бо працює багато годин на добу, іноді щодня</a:t>
            </a:r>
            <a:endParaRPr lang="sv-SE" dirty="0"/>
          </a:p>
          <a:p>
            <a:pPr rtl="0"/>
            <a:r>
              <a:rPr lang="uk-ua" dirty="0">
                <a:ea typeface="+mn-lt"/>
                <a:cs typeface="+mn-lt"/>
              </a:rPr>
              <a:t>Хтось супроводжує людину і говорить замість неї</a:t>
            </a:r>
            <a:endParaRPr lang="sv-SE" dirty="0"/>
          </a:p>
          <a:p>
            <a:pPr rtl="0"/>
            <a:r>
              <a:rPr lang="uk-ua" dirty="0"/>
              <a:t>Носить дорогий одяг і має багато грошей, походженню яких немає пояснення </a:t>
            </a:r>
          </a:p>
          <a:p>
            <a:pPr rtl="0"/>
            <a:r>
              <a:rPr lang="uk-ua" dirty="0"/>
              <a:t>Стоїть на обліку у Міграційній службі під різними іменами </a:t>
            </a:r>
          </a:p>
          <a:p>
            <a:pPr rtl="0"/>
            <a:r>
              <a:rPr lang="uk-ua" dirty="0"/>
              <a:t>Інші соціальні служби країни цікавляться людиною </a:t>
            </a:r>
          </a:p>
          <a:p>
            <a:pPr rtl="0"/>
            <a:r>
              <a:rPr lang="uk-ua" dirty="0"/>
              <a:t>Поліція затримувала людину десь-інде</a:t>
            </a:r>
          </a:p>
          <a:p>
            <a:pPr rtl="0"/>
            <a:r>
              <a:rPr lang="uk-ua" dirty="0"/>
              <a:t>Складається враження, що людину контролюють шляхом постійного телефонного зв'язку </a:t>
            </a:r>
          </a:p>
          <a:p>
            <a:pPr rtl="0"/>
            <a:r>
              <a:rPr lang="uk-ua" dirty="0">
                <a:ea typeface="+mn-lt"/>
                <a:cs typeface="+mn-lt"/>
              </a:rPr>
              <a:t>Незрозумілі відносини між дорослою людиною та дитиною або між партнерами</a:t>
            </a:r>
            <a:endParaRPr lang="sv-SE" dirty="0"/>
          </a:p>
          <a:p>
            <a:pPr rtl="0"/>
            <a:endParaRPr lang="sv-SE" dirty="0"/>
          </a:p>
        </p:txBody>
      </p:sp>
      <p:sp>
        <p:nvSpPr>
          <p:cNvPr id="3" name="Platshållare för text 2">
            <a:extLst>
              <a:ext uri="{FF2B5EF4-FFF2-40B4-BE49-F238E27FC236}">
                <a16:creationId xmlns:a16="http://schemas.microsoft.com/office/drawing/2014/main" id="{A0442889-AAE3-4F6F-9D91-3AFC5ED9E58E}"/>
              </a:ext>
            </a:extLst>
          </p:cNvPr>
          <p:cNvSpPr>
            <a:spLocks noGrp="1"/>
          </p:cNvSpPr>
          <p:nvPr>
            <p:ph type="body" sz="quarter" idx="14"/>
          </p:nvPr>
        </p:nvSpPr>
        <p:spPr>
          <a:xfrm>
            <a:off x="1308099" y="943897"/>
            <a:ext cx="8766630" cy="1150373"/>
          </a:xfrm>
        </p:spPr>
        <p:txBody>
          <a:bodyPr rtlCol="0">
            <a:normAutofit fontScale="92500" lnSpcReduction="20000"/>
          </a:bodyPr>
          <a:lstStyle/>
          <a:p>
            <a:pPr rtl="0"/>
            <a:r>
              <a:rPr lang="uk-ua" dirty="0"/>
              <a:t>Ознаки того, що людина може знаходитися у вразливій ситуації</a:t>
            </a:r>
          </a:p>
          <a:p>
            <a:pPr rtl="0"/>
            <a:endParaRPr lang="sv-SE" sz="3200" dirty="0"/>
          </a:p>
        </p:txBody>
      </p:sp>
    </p:spTree>
    <p:custDataLst>
      <p:tags r:id="rId1"/>
    </p:custDataLst>
    <p:extLst>
      <p:ext uri="{BB962C8B-B14F-4D97-AF65-F5344CB8AC3E}">
        <p14:creationId xmlns:p14="http://schemas.microsoft.com/office/powerpoint/2010/main" val="737101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6335AD54-9F8D-4913-A955-B19B9A04B30B}"/>
              </a:ext>
            </a:extLst>
          </p:cNvPr>
          <p:cNvSpPr>
            <a:spLocks noGrp="1"/>
          </p:cNvSpPr>
          <p:nvPr>
            <p:ph type="body" sz="quarter" idx="13"/>
          </p:nvPr>
        </p:nvSpPr>
        <p:spPr/>
        <p:txBody>
          <a:bodyPr rtlCol="0">
            <a:normAutofit fontScale="77500" lnSpcReduction="20000"/>
          </a:bodyPr>
          <a:lstStyle/>
          <a:p>
            <a:pPr marL="229870" indent="-229870" rtl="0"/>
            <a:r>
              <a:rPr lang="uk-ua" sz="2800">
                <a:cs typeface="Arial"/>
              </a:rPr>
              <a:t>Виражає страх, занепокоєння, стрес</a:t>
            </a:r>
          </a:p>
          <a:p>
            <a:pPr marL="229870" indent="-229870" rtl="0"/>
            <a:r>
              <a:rPr lang="uk-ua" sz="2800">
                <a:ea typeface="+mn-lt"/>
                <a:cs typeface="Arial"/>
              </a:rPr>
              <a:t>Тримається осторонь</a:t>
            </a:r>
            <a:endParaRPr lang="en-US" sz="2800" dirty="0">
              <a:ea typeface="+mn-lt"/>
              <a:cs typeface="+mn-lt"/>
            </a:endParaRPr>
          </a:p>
          <a:p>
            <a:pPr marL="229870" indent="-229870" rtl="0"/>
            <a:r>
              <a:rPr lang="uk-ua" sz="2800">
                <a:cs typeface="Arial"/>
              </a:rPr>
              <a:t>Виявляє ознаки обмеженої свободи пересування та контролю</a:t>
            </a:r>
            <a:endParaRPr lang="en-US" sz="2800" dirty="0">
              <a:ea typeface="+mn-lt"/>
              <a:cs typeface="+mn-lt"/>
            </a:endParaRPr>
          </a:p>
          <a:p>
            <a:pPr marL="229870" indent="-229870" rtl="0"/>
            <a:r>
              <a:rPr lang="uk-ua" sz="2800">
                <a:cs typeface="Arial"/>
              </a:rPr>
              <a:t>Самоушкоджуюча поведінка</a:t>
            </a:r>
            <a:endParaRPr lang="en-US" sz="2800" dirty="0">
              <a:ea typeface="+mn-lt"/>
              <a:cs typeface="+mn-lt"/>
            </a:endParaRPr>
          </a:p>
          <a:p>
            <a:pPr marL="229870" indent="-229870" rtl="0"/>
            <a:r>
              <a:rPr lang="uk-ua" sz="2800">
                <a:cs typeface="Arial"/>
              </a:rPr>
              <a:t>Недовіра та підозрілість до органів влади, медичних працівників тощо </a:t>
            </a:r>
            <a:endParaRPr lang="en-US" sz="2800" dirty="0">
              <a:ea typeface="+mn-lt"/>
              <a:cs typeface="+mn-lt"/>
            </a:endParaRPr>
          </a:p>
          <a:p>
            <a:pPr marL="229870" indent="-229870" rtl="0"/>
            <a:r>
              <a:rPr lang="uk-ua" sz="2800">
                <a:cs typeface="Arial"/>
              </a:rPr>
              <a:t>Пригніченість, байдужість</a:t>
            </a:r>
            <a:endParaRPr lang="en-US" sz="2800" dirty="0">
              <a:ea typeface="+mn-lt"/>
              <a:cs typeface="+mn-lt"/>
            </a:endParaRPr>
          </a:p>
          <a:p>
            <a:pPr marL="229870" indent="-229870" rtl="0"/>
            <a:r>
              <a:rPr lang="uk-ua" sz="2800">
                <a:cs typeface="Arial"/>
              </a:rPr>
              <a:t>Рідко приходить вчасно на замовлений час</a:t>
            </a:r>
          </a:p>
          <a:p>
            <a:pPr marL="229870" indent="-229870" rtl="0"/>
            <a:r>
              <a:rPr lang="uk-ua"/>
              <a:t>Здається, розповідає «заучену» історію</a:t>
            </a:r>
          </a:p>
          <a:p>
            <a:pPr marL="229870" indent="-229870" rtl="0"/>
            <a:r>
              <a:rPr lang="uk-ua"/>
              <a:t>Частий головний біль або проблеми зі сном </a:t>
            </a:r>
          </a:p>
          <a:p>
            <a:pPr marL="229870" indent="-229870" rtl="0"/>
            <a:endParaRPr lang="sv-SE" sz="2800" dirty="0"/>
          </a:p>
          <a:p>
            <a:pPr marL="0" indent="0" rtl="0">
              <a:buNone/>
            </a:pPr>
            <a:endParaRPr lang="sv-SE" dirty="0"/>
          </a:p>
        </p:txBody>
      </p:sp>
      <p:sp>
        <p:nvSpPr>
          <p:cNvPr id="3" name="Platshållare för text 2">
            <a:extLst>
              <a:ext uri="{FF2B5EF4-FFF2-40B4-BE49-F238E27FC236}">
                <a16:creationId xmlns:a16="http://schemas.microsoft.com/office/drawing/2014/main" id="{F7592358-4887-4B45-BF19-7F5F42AD937A}"/>
              </a:ext>
            </a:extLst>
          </p:cNvPr>
          <p:cNvSpPr>
            <a:spLocks noGrp="1"/>
          </p:cNvSpPr>
          <p:nvPr>
            <p:ph type="body" sz="quarter" idx="14"/>
          </p:nvPr>
        </p:nvSpPr>
        <p:spPr>
          <a:xfrm>
            <a:off x="1308099" y="1117584"/>
            <a:ext cx="6331566" cy="646331"/>
          </a:xfrm>
        </p:spPr>
        <p:txBody>
          <a:bodyPr rtlCol="0">
            <a:noAutofit/>
          </a:bodyPr>
          <a:lstStyle/>
          <a:p>
            <a:pPr rtl="0"/>
            <a:r>
              <a:rPr lang="uk-ua" sz="3400" dirty="0"/>
              <a:t>Поведінка, яка може вказувати на вразливу ситуацію</a:t>
            </a:r>
          </a:p>
        </p:txBody>
      </p:sp>
    </p:spTree>
    <p:custDataLst>
      <p:tags r:id="rId1"/>
    </p:custDataLst>
    <p:extLst>
      <p:ext uri="{BB962C8B-B14F-4D97-AF65-F5344CB8AC3E}">
        <p14:creationId xmlns:p14="http://schemas.microsoft.com/office/powerpoint/2010/main" val="544041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7AB5BA84-8477-4420-A94D-51BF4D6E0C90}"/>
              </a:ext>
            </a:extLst>
          </p:cNvPr>
          <p:cNvSpPr>
            <a:spLocks noGrp="1"/>
          </p:cNvSpPr>
          <p:nvPr>
            <p:ph type="body" sz="quarter" idx="13"/>
          </p:nvPr>
        </p:nvSpPr>
        <p:spPr/>
        <p:txBody>
          <a:bodyPr rtlCol="0">
            <a:normAutofit fontScale="55000" lnSpcReduction="20000"/>
          </a:bodyPr>
          <a:lstStyle/>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uk-ua" sz="2800" b="0" i="0" u="none" strike="noStrike" kern="1200" cap="none" spc="0" normalizeH="0" noProof="0">
                <a:ln>
                  <a:noFill/>
                </a:ln>
                <a:effectLst/>
                <a:uLnTx/>
                <a:uFillTx/>
                <a:ea typeface="+mn-ea"/>
                <a:cs typeface="Arial"/>
              </a:rPr>
              <a:t>Не «ідеальна» жертва злочину, рідко негайно звертається за допомогою</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uk-ua" sz="2800" b="0" i="0" u="none" strike="noStrike" kern="1200" cap="none" spc="0" normalizeH="0" noProof="0">
                <a:ln>
                  <a:noFill/>
                </a:ln>
                <a:effectLst/>
                <a:uLnTx/>
                <a:uFillTx/>
                <a:ea typeface="+mn-ea"/>
                <a:cs typeface="Arial"/>
              </a:rPr>
              <a:t>Низький рівень довіри або страх перед органами влади</a:t>
            </a:r>
            <a:endParaRPr lang="sv-SE" sz="2800" b="0" i="0" u="none" strike="noStrike" kern="1200" cap="none" spc="0" normalizeH="0" baseline="0" noProof="0" dirty="0">
              <a:ln>
                <a:noFill/>
              </a:ln>
              <a:effectLst/>
              <a:uLnTx/>
              <a:uFillTx/>
              <a:cs typeface="Arial"/>
            </a:endParaRPr>
          </a:p>
          <a:p>
            <a:pPr marL="285750" indent="-285750" defTabSz="457200" rtl="0">
              <a:lnSpc>
                <a:spcPct val="150000"/>
              </a:lnSpc>
              <a:spcBef>
                <a:spcPts val="0"/>
              </a:spcBef>
              <a:spcAft>
                <a:spcPts val="0"/>
              </a:spcAft>
              <a:buFont typeface="Arial"/>
              <a:buChar char="•"/>
              <a:defRPr/>
            </a:pPr>
            <a:r>
              <a:rPr lang="uk-ua" sz="2800">
                <a:cs typeface="Arial"/>
              </a:rPr>
              <a:t>Погана обізнаність про навколишній світ, дезінформованість, омана</a:t>
            </a: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uk-ua" sz="2800" b="0" i="0" u="none" strike="noStrike" kern="1200" cap="none" spc="0" normalizeH="0" noProof="0">
                <a:ln>
                  <a:noFill/>
                </a:ln>
                <a:effectLst/>
                <a:uLnTx/>
                <a:uFillTx/>
                <a:ea typeface="+mn-ea"/>
                <a:cs typeface="Arial"/>
              </a:rPr>
              <a:t>Нездатність самостійно описати власну потребу в допомозі та підтримці</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uk-ua" sz="2800" b="0" i="0" u="none" strike="noStrike" kern="1200" cap="none" spc="0" normalizeH="0" noProof="0">
                <a:ln>
                  <a:noFill/>
                </a:ln>
                <a:effectLst/>
                <a:uLnTx/>
                <a:uFillTx/>
                <a:ea typeface="+mn-ea"/>
                <a:cs typeface="Arial"/>
              </a:rPr>
              <a:t>Стає жертвою погроз та насильства</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uk-ua" sz="2800">
                <a:cs typeface="Arial"/>
              </a:rPr>
              <a:t>Психічні</a:t>
            </a:r>
            <a:r>
              <a:rPr lang="uk-ua" sz="2800" b="0" i="0" u="none" strike="noStrike" kern="1200" cap="none" spc="0" normalizeH="0" noProof="0">
                <a:ln>
                  <a:noFill/>
                </a:ln>
                <a:effectLst/>
                <a:uLnTx/>
                <a:uFillTx/>
                <a:ea typeface="+mn-ea"/>
                <a:cs typeface="Arial"/>
              </a:rPr>
              <a:t> та фізичні проблеми, травматизація</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uk-ua" sz="2800" b="0" i="0" u="none" strike="noStrike" kern="1200" cap="none" spc="0" normalizeH="0" noProof="0">
                <a:ln>
                  <a:noFill/>
                </a:ln>
                <a:effectLst/>
                <a:uLnTx/>
                <a:uFillTx/>
                <a:ea typeface="+mn-ea"/>
                <a:cs typeface="Arial"/>
              </a:rPr>
              <a:t>Дуже боїться розправи</a:t>
            </a: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uk-ua" sz="2800">
                <a:cs typeface="Arial"/>
              </a:rPr>
              <a:t>Заборгованість</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uk-ua" sz="2800" b="0" i="0" u="none" strike="noStrike" kern="1200" cap="none" spc="0" normalizeH="0" noProof="0">
                <a:ln>
                  <a:noFill/>
                </a:ln>
                <a:effectLst/>
                <a:uLnTx/>
                <a:uFillTx/>
                <a:ea typeface="+mn-ea"/>
                <a:cs typeface="Arial"/>
              </a:rPr>
              <a:t>Сором</a:t>
            </a: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uk-ua" sz="2800">
                <a:cs typeface="Arial"/>
              </a:rPr>
              <a:t>Завжди користуйтеся допомогою сертифікованого перекладача</a:t>
            </a:r>
            <a:endParaRPr lang="sv-SE" sz="2800" b="0" i="0" u="none" strike="noStrike" kern="1200" cap="none" spc="0" normalizeH="0" baseline="0" noProof="0" dirty="0">
              <a:ln>
                <a:noFill/>
              </a:ln>
              <a:effectLst/>
              <a:uLnTx/>
              <a:uFillTx/>
              <a:cs typeface="Arial"/>
            </a:endParaRPr>
          </a:p>
        </p:txBody>
      </p:sp>
      <p:sp>
        <p:nvSpPr>
          <p:cNvPr id="3" name="Platshållare för text 2">
            <a:extLst>
              <a:ext uri="{FF2B5EF4-FFF2-40B4-BE49-F238E27FC236}">
                <a16:creationId xmlns:a16="http://schemas.microsoft.com/office/drawing/2014/main" id="{41897D6A-62E5-4302-869A-32E2725EC10B}"/>
              </a:ext>
            </a:extLst>
          </p:cNvPr>
          <p:cNvSpPr>
            <a:spLocks noGrp="1"/>
          </p:cNvSpPr>
          <p:nvPr>
            <p:ph type="body" sz="quarter" idx="14"/>
          </p:nvPr>
        </p:nvSpPr>
        <p:spPr>
          <a:xfrm>
            <a:off x="1308100" y="1117584"/>
            <a:ext cx="6744520" cy="646331"/>
          </a:xfrm>
        </p:spPr>
        <p:txBody>
          <a:bodyPr rtlCol="0">
            <a:normAutofit fontScale="47500" lnSpcReduction="20000"/>
          </a:bodyPr>
          <a:lstStyle/>
          <a:p>
            <a:pPr rtl="0"/>
            <a:r>
              <a:rPr lang="uk-ua" dirty="0"/>
              <a:t>Що треба мати на увазі, якщо ви зустрічаєте людину у вразливій ситуації</a:t>
            </a:r>
          </a:p>
        </p:txBody>
      </p:sp>
    </p:spTree>
    <p:custDataLst>
      <p:tags r:id="rId1"/>
    </p:custDataLst>
    <p:extLst>
      <p:ext uri="{BB962C8B-B14F-4D97-AF65-F5344CB8AC3E}">
        <p14:creationId xmlns:p14="http://schemas.microsoft.com/office/powerpoint/2010/main" val="25502714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4"/>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elade dokument" ma:contentTypeID="0x010100A2E9165043F24F51B6DFD495AD4ADC680099F7CE6898B42C459A21EA0BDD48E374" ma:contentTypeVersion="13" ma:contentTypeDescription="" ma:contentTypeScope="" ma:versionID="a50bcbea37315b3c06a72a725f2783cc">
  <xsd:schema xmlns:xsd="http://www.w3.org/2001/XMLSchema" xmlns:xs="http://www.w3.org/2001/XMLSchema" xmlns:p="http://schemas.microsoft.com/office/2006/metadata/properties" xmlns:ns3="2BFAA8A7-960F-42B8-A8F2-DE3D55EC711C" xmlns:ns4="2bfaa8a7-960f-42b8-a8f2-de3d55ec711c" xmlns:ns5="efd5c894-09c1-49aa-ba7e-ec9c6379c329" targetNamespace="http://schemas.microsoft.com/office/2006/metadata/properties" ma:root="true" ma:fieldsID="dcf9f74171dc5aca95faf994a6ea8f5c" ns3:_="" ns4:_="" ns5:_="">
    <xsd:import namespace="2BFAA8A7-960F-42B8-A8F2-DE3D55EC711C"/>
    <xsd:import namespace="2bfaa8a7-960f-42b8-a8f2-de3d55ec711c"/>
    <xsd:import namespace="efd5c894-09c1-49aa-ba7e-ec9c6379c329"/>
    <xsd:element name="properties">
      <xsd:complexType>
        <xsd:sequence>
          <xsd:element name="documentManagement">
            <xsd:complexType>
              <xsd:all>
                <xsd:element ref="ns3:LansstyrelseNote" minOccurs="0"/>
                <xsd:element ref="ns4:OrganisationTaxHTField0" minOccurs="0"/>
                <xsd:element ref="ns3:UnitNote" minOccurs="0"/>
                <xsd:element ref="ns3:DocumentTypeNote" minOccurs="0"/>
                <xsd:element ref="ns5:LSTSubjectNote" minOccurs="0"/>
                <xsd:element ref="ns5:TaxCatchAll" minOccurs="0"/>
                <xsd:element ref="ns5:TaxCatchAllLabel" minOccurs="0"/>
                <xsd:element ref="ns5: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FAA8A7-960F-42B8-A8F2-DE3D55EC711C" elementFormDefault="qualified">
    <xsd:import namespace="http://schemas.microsoft.com/office/2006/documentManagement/types"/>
    <xsd:import namespace="http://schemas.microsoft.com/office/infopath/2007/PartnerControls"/>
    <xsd:element name="LansstyrelseNote" ma:index="5" nillable="true" ma:taxonomy="true" ma:internalName="LansstyrelseNote" ma:taxonomyFieldName="Lansstyrelse" ma:displayName="Länsstyrelse" ma:default="-1;#|e23d0f72-aaa0-46c2-9726-7fcd63fb0b16" ma:fieldId="{7be40400-a0ef-437a-ad47-6897aa00a610}" ma:sspId="13388981-116e-49cc-856f-b44441908788" ma:termSetId="1bd7399e-8bd6-4a6d-aeb7-c6e871c6941f" ma:anchorId="00000000-0000-0000-0000-000000000000" ma:open="false" ma:isKeyword="false">
      <xsd:complexType>
        <xsd:sequence>
          <xsd:element ref="pc:Terms" minOccurs="0" maxOccurs="1"/>
        </xsd:sequence>
      </xsd:complexType>
    </xsd:element>
    <xsd:element name="UnitNote" ma:index="9" nillable="true" ma:taxonomy="true" ma:internalName="UnitNote" ma:taxonomyFieldName="Unit" ma:displayName="Enhet" ma:fieldId="{68f86ca6-56a1-431b-90fd-e5b8618b73c3}" ma:sspId="13388981-116e-49cc-856f-b44441908788" ma:termSetId="f24b61d0-b089-4424-85b9-e92badb17634" ma:anchorId="00000000-0000-0000-0000-000000000000" ma:open="false" ma:isKeyword="false">
      <xsd:complexType>
        <xsd:sequence>
          <xsd:element ref="pc:Terms" minOccurs="0" maxOccurs="1"/>
        </xsd:sequence>
      </xsd:complexType>
    </xsd:element>
    <xsd:element name="DocumentTypeNote" ma:index="11" ma:taxonomy="true" ma:internalName="DocumentTypeNote" ma:taxonomyFieldName="DocumentType" ma:displayName="Dokumenttyp" ma:readOnly="false" ma:fieldId="{5a6f8280-6a0b-41db-8905-adb9a1946f9e}" ma:sspId="13388981-116e-49cc-856f-b44441908788" ma:termSetId="f6ac685d-4cdc-4d4f-83dd-285566c38a8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bfaa8a7-960f-42b8-a8f2-de3d55ec711c" elementFormDefault="qualified">
    <xsd:import namespace="http://schemas.microsoft.com/office/2006/documentManagement/types"/>
    <xsd:import namespace="http://schemas.microsoft.com/office/infopath/2007/PartnerControls"/>
    <xsd:element name="OrganisationTaxHTField0" ma:index="7" nillable="true" ma:taxonomy="true" ma:internalName="OrganisationTaxHTField0" ma:taxonomyFieldName="OrganisationstillhorighetMult" ma:displayName="Organisationstillhörighet" ma:fieldId="{5d554d25-cef8-40af-8c58-b5bf0078b693}" ma:taxonomyMulti="true" ma:sspId="13388981-116e-49cc-856f-b44441908788" ma:termSetId="af44216e-50c3-4aa1-89a1-c73d0c2a1305"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fd5c894-09c1-49aa-ba7e-ec9c6379c329" elementFormDefault="qualified">
    <xsd:import namespace="http://schemas.microsoft.com/office/2006/documentManagement/types"/>
    <xsd:import namespace="http://schemas.microsoft.com/office/infopath/2007/PartnerControls"/>
    <xsd:element name="LSTSubjectNote" ma:index="13" ma:taxonomy="true" ma:internalName="LSTSubjectNote" ma:taxonomyFieldName="LSTSubjectMult" ma:displayName="Ämne" ma:fieldId="{019b4b3f-8c4b-4e22-8cb6-4f2f4382408c}" ma:taxonomyMulti="true" ma:sspId="13388981-116e-49cc-856f-b44441908788" ma:termSetId="91219650-7fac-4a5e-b9a6-b613ab926231" ma:anchorId="00000000-0000-0000-0000-000000000000" ma:open="false" ma:isKeyword="false">
      <xsd:complexType>
        <xsd:sequence>
          <xsd:element ref="pc:Terms" minOccurs="0" maxOccurs="1"/>
        </xsd:sequence>
      </xsd:complexType>
    </xsd:element>
    <xsd:element name="TaxCatchAll" ma:index="14" nillable="true" ma:displayName="Taxonomy Catch All Column" ma:description="" ma:hidden="true" ma:list="{92a6f856-9736-4718-beee-a0be49ee8052}" ma:internalName="TaxCatchAll" ma:showField="CatchAllData" ma:web="efd5c894-09c1-49aa-ba7e-ec9c6379c329">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92a6f856-9736-4718-beee-a0be49ee8052}" ma:internalName="TaxCatchAllLabel" ma:readOnly="true" ma:showField="CatchAllDataLabel" ma:web="efd5c894-09c1-49aa-ba7e-ec9c6379c329">
      <xsd:complexType>
        <xsd:complexContent>
          <xsd:extension base="dms:MultiChoiceLookup">
            <xsd:sequence>
              <xsd:element name="Value" type="dms:Lookup" maxOccurs="unbounded" minOccurs="0" nillable="true"/>
            </xsd:sequence>
          </xsd:extension>
        </xsd:complexContent>
      </xsd:complexType>
    </xsd:element>
    <xsd:element name="TaxKeywordTaxHTField" ma:index="21" nillable="true" ma:taxonomy="true" ma:internalName="TaxKeywordTaxHTField" ma:taxonomyFieldName="TaxKeyword" ma:displayName="Nyckelord" ma:readOnly="false" ma:fieldId="{23f27201-bee3-471e-b2e7-b64fd8b7ca38}" ma:taxonomyMulti="true" ma:sspId="13388981-116e-49cc-856f-b44441908788"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3" ma:displayName="Författare"/>
        <xsd:element ref="dcterms:created" minOccurs="0" maxOccurs="1"/>
        <xsd:element ref="dc:identifier" minOccurs="0" maxOccurs="1"/>
        <xsd:element name="contentType" minOccurs="0" maxOccurs="1" type="xsd:string" ma:index="20" ma:displayName="Innehållstyp"/>
        <xsd:element ref="dc:title" maxOccurs="1" ma:index="2"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KeywordTaxHTField xmlns="efd5c894-09c1-49aa-ba7e-ec9c6379c329">
      <Terms xmlns="http://schemas.microsoft.com/office/infopath/2007/PartnerControls">
        <TermInfo xmlns="http://schemas.microsoft.com/office/infopath/2007/PartnerControls">
          <TermName xmlns="http://schemas.microsoft.com/office/infopath/2007/PartnerControls">power point</TermName>
          <TermId xmlns="http://schemas.microsoft.com/office/infopath/2007/PartnerControls">a034cac5-5ee0-4c47-ba79-0950cb76d84e</TermId>
        </TermInfo>
        <TermInfo xmlns="http://schemas.microsoft.com/office/infopath/2007/PartnerControls">
          <TermName xmlns="http://schemas.microsoft.com/office/infopath/2007/PartnerControls">power point-mall</TermName>
          <TermId xmlns="http://schemas.microsoft.com/office/infopath/2007/PartnerControls">03ad0a40-4cec-4636-bcac-09aa9e6b85d3</TermId>
        </TermInfo>
        <TermInfo xmlns="http://schemas.microsoft.com/office/infopath/2007/PartnerControls">
          <TermName xmlns="http://schemas.microsoft.com/office/infopath/2007/PartnerControls">powerpointmall</TermName>
          <TermId xmlns="http://schemas.microsoft.com/office/infopath/2007/PartnerControls">43f9da8e-cddd-40cd-afe1-539875cddeb6</TermId>
        </TermInfo>
        <TermInfo xmlns="http://schemas.microsoft.com/office/infopath/2007/PartnerControls">
          <TermName xmlns="http://schemas.microsoft.com/office/infopath/2007/PartnerControls">powerpointpresentation</TermName>
          <TermId xmlns="http://schemas.microsoft.com/office/infopath/2007/PartnerControls">b292a6b6-1953-4b13-a3dc-f5a422202413</TermId>
        </TermInfo>
        <TermInfo xmlns="http://schemas.microsoft.com/office/infopath/2007/PartnerControls">
          <TermName xmlns="http://schemas.microsoft.com/office/infopath/2007/PartnerControls">Presentation</TermName>
          <TermId xmlns="http://schemas.microsoft.com/office/infopath/2007/PartnerControls">d33b0bd9-a592-4c16-80c3-4f7d00f5f8e5</TermId>
        </TermInfo>
      </Terms>
    </TaxKeywordTaxHTField>
    <OrganisationTaxHTField0 xmlns="2bfaa8a7-960f-42b8-a8f2-de3d55ec711c">
      <Terms xmlns="http://schemas.microsoft.com/office/infopath/2007/PartnerControls"/>
    </OrganisationTaxHTField0>
    <LSTSubjectNote xmlns="efd5c894-09c1-49aa-ba7e-ec9c6379c329">
      <Terms xmlns="http://schemas.microsoft.com/office/infopath/2007/PartnerControls">
        <TermInfo xmlns="http://schemas.microsoft.com/office/infopath/2007/PartnerControls">
          <TermName xmlns="http://schemas.microsoft.com/office/infopath/2007/PartnerControls">Information och kommunikation</TermName>
          <TermId xmlns="http://schemas.microsoft.com/office/infopath/2007/PartnerControls">4c54209d-f9cc-4d15-bbc6-78053a846cd5</TermId>
        </TermInfo>
      </Terms>
    </LSTSubjectNote>
    <LansstyrelseNote xmlns="2BFAA8A7-960F-42B8-A8F2-DE3D55EC711C">
      <Terms xmlns="http://schemas.microsoft.com/office/infopath/2007/PartnerControls">
        <TermInfo xmlns="http://schemas.microsoft.com/office/infopath/2007/PartnerControls">
          <TermName xmlns="http://schemas.microsoft.com/office/infopath/2007/PartnerControls">Halland</TermName>
          <TermId xmlns="http://schemas.microsoft.com/office/infopath/2007/PartnerControls">e23d0f72-aaa0-46c2-9726-7fcd63fb0b16</TermId>
        </TermInfo>
      </Terms>
    </LansstyrelseNote>
    <TaxCatchAll xmlns="efd5c894-09c1-49aa-ba7e-ec9c6379c329">
      <Value>1869</Value>
      <Value>66</Value>
      <Value>1866</Value>
      <Value>1865</Value>
      <Value>2407</Value>
      <Value>2406</Value>
      <Value>2</Value>
      <Value>443</Value>
    </TaxCatchAll>
    <UnitNote xmlns="2BFAA8A7-960F-42B8-A8F2-DE3D55EC711C">
      <Terms xmlns="http://schemas.microsoft.com/office/infopath/2007/PartnerControls"/>
    </UnitNote>
    <DocumentTypeNote xmlns="2BFAA8A7-960F-42B8-A8F2-DE3D55EC711C">
      <Terms xmlns="http://schemas.microsoft.com/office/infopath/2007/PartnerControls">
        <TermInfo xmlns="http://schemas.microsoft.com/office/infopath/2007/PartnerControls">
          <TermName xmlns="http://schemas.microsoft.com/office/infopath/2007/PartnerControls">Mall</TermName>
          <TermId xmlns="http://schemas.microsoft.com/office/infopath/2007/PartnerControls">996c3fd9-3ed4-4635-b3ae-3e032209d55c</TermId>
        </TermInfo>
      </Terms>
    </DocumentTypeNot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699E6F-518C-42F5-8093-A6ED2D88B0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FAA8A7-960F-42B8-A8F2-DE3D55EC711C"/>
    <ds:schemaRef ds:uri="2bfaa8a7-960f-42b8-a8f2-de3d55ec711c"/>
    <ds:schemaRef ds:uri="efd5c894-09c1-49aa-ba7e-ec9c6379c3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888125-5B40-49C6-A7D6-00B2EFDB3CA2}">
  <ds:schemaRefs>
    <ds:schemaRef ds:uri="http://schemas.microsoft.com/office/2006/metadata/properties"/>
    <ds:schemaRef ds:uri="http://schemas.microsoft.com/office/infopath/2007/PartnerControls"/>
    <ds:schemaRef ds:uri="efd5c894-09c1-49aa-ba7e-ec9c6379c329"/>
    <ds:schemaRef ds:uri="2bfaa8a7-960f-42b8-a8f2-de3d55ec711c"/>
    <ds:schemaRef ds:uri="2BFAA8A7-960F-42B8-A8F2-DE3D55EC711C"/>
  </ds:schemaRefs>
</ds:datastoreItem>
</file>

<file path=customXml/itemProps3.xml><?xml version="1.0" encoding="utf-8"?>
<ds:datastoreItem xmlns:ds="http://schemas.openxmlformats.org/officeDocument/2006/customXml" ds:itemID="{0854D038-356C-4FCA-90FE-0793041474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1355</TotalTime>
  <Words>2428</Words>
  <Application>Microsoft Office PowerPoint</Application>
  <PresentationFormat>Widescreen</PresentationFormat>
  <Paragraphs>206</Paragraphs>
  <Slides>14</Slides>
  <Notes>11</Notes>
  <HiddenSlides>2</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Calibri</vt:lpstr>
      <vt:lpstr>Calibri Light</vt:lpstr>
      <vt:lpstr>Gotham Narrow Book, sans-serif</vt:lpstr>
      <vt:lpstr>kumbh-regular</vt:lpstr>
      <vt:lpstr>Open Sans</vt:lpstr>
      <vt:lpstr>prata</vt:lpstr>
      <vt:lpstr>Roboto</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Till den som informerar målgruppen</vt:lpstr>
      <vt:lpstr>Stöd och material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Kommunikationsfunktionen</dc:creator>
  <cp:keywords>power point; powerpointpresentation; Presentation; powerpointmall; power point-mall;Class='Internal'</cp:keywords>
  <cp:lastModifiedBy>Linda Šore Roje</cp:lastModifiedBy>
  <cp:revision>74</cp:revision>
  <dcterms:created xsi:type="dcterms:W3CDTF">2019-04-26T07:29:16Z</dcterms:created>
  <dcterms:modified xsi:type="dcterms:W3CDTF">2023-03-02T07:13:01Z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0x010100A2E9165043F24F51B6DFD495AD4ADC680099F7CE6898B42C459A21EA0BDD48E374</vt:lpwstr>
  </property>
  <property fmtid="{D5CDD505-2E9C-101B-9397-08002B2CF9AE}" pid="3" name="TaxKeyword">
    <vt:lpwstr>1865;#power point|a034cac5-5ee0-4c47-ba79-0950cb76d84e;#1869;#power point-mall|03ad0a40-4cec-4636-bcac-09aa9e6b85d3;#2406;#powerpointmall|43f9da8e-cddd-40cd-afe1-539875cddeb6;#2407;#powerpointpresentation|b292a6b6-1953-4b13-a3dc-f5a422202413;#1866;#Presentation|d33b0bd9-a592-4c16-80c3-4f7d00f5f8e5</vt:lpwstr>
  </property>
  <property fmtid="{D5CDD505-2E9C-101B-9397-08002B2CF9AE}" pid="4" name="OrganisationstillhorighetMult">
    <vt:lpwstr/>
  </property>
  <property fmtid="{D5CDD505-2E9C-101B-9397-08002B2CF9AE}" pid="5" name="DocumentType">
    <vt:lpwstr>66;#Mall|996c3fd9-3ed4-4635-b3ae-3e032209d55c</vt:lpwstr>
  </property>
  <property fmtid="{D5CDD505-2E9C-101B-9397-08002B2CF9AE}" pid="6" name="Unit">
    <vt:lpwstr/>
  </property>
  <property fmtid="{D5CDD505-2E9C-101B-9397-08002B2CF9AE}" pid="7" name="LSTSubjectMult">
    <vt:lpwstr>443;#Information och kommunikation|4c54209d-f9cc-4d15-bbc6-78053a846cd5</vt:lpwstr>
  </property>
  <property fmtid="{D5CDD505-2E9C-101B-9397-08002B2CF9AE}" pid="8" name="Lansstyrelse">
    <vt:lpwstr>2;#Halland|e23d0f72-aaa0-46c2-9726-7fcd63fb0b16</vt:lpwstr>
  </property>
  <property fmtid="{D5CDD505-2E9C-101B-9397-08002B2CF9AE}" pid="9" name="ArticulateGUID">
    <vt:lpwstr>466A84AB-47D2-46A9-83CA-A039E4E81936</vt:lpwstr>
  </property>
  <property fmtid="{D5CDD505-2E9C-101B-9397-08002B2CF9AE}" pid="10" name="ArticulatePath">
    <vt:lpwstr>Fördjupat Upplägg material POM Ukraina kommula boende</vt:lpwstr>
  </property>
</Properties>
</file>